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80" r:id="rId2"/>
    <p:sldId id="351" r:id="rId3"/>
    <p:sldId id="375" r:id="rId4"/>
    <p:sldId id="353" r:id="rId5"/>
    <p:sldId id="360" r:id="rId6"/>
    <p:sldId id="361" r:id="rId7"/>
    <p:sldId id="362" r:id="rId8"/>
    <p:sldId id="370" r:id="rId9"/>
    <p:sldId id="371" r:id="rId10"/>
    <p:sldId id="372" r:id="rId11"/>
    <p:sldId id="384" r:id="rId12"/>
    <p:sldId id="364" r:id="rId13"/>
    <p:sldId id="383" r:id="rId14"/>
    <p:sldId id="378" r:id="rId15"/>
    <p:sldId id="380" r:id="rId16"/>
    <p:sldId id="381" r:id="rId17"/>
    <p:sldId id="365" r:id="rId18"/>
    <p:sldId id="411" r:id="rId19"/>
    <p:sldId id="412" r:id="rId20"/>
    <p:sldId id="413" r:id="rId21"/>
    <p:sldId id="414" r:id="rId22"/>
    <p:sldId id="418" r:id="rId23"/>
    <p:sldId id="415" r:id="rId24"/>
    <p:sldId id="416" r:id="rId25"/>
    <p:sldId id="419" r:id="rId26"/>
    <p:sldId id="417" r:id="rId27"/>
    <p:sldId id="354" r:id="rId28"/>
    <p:sldId id="355" r:id="rId29"/>
    <p:sldId id="373" r:id="rId30"/>
    <p:sldId id="356" r:id="rId31"/>
    <p:sldId id="358" r:id="rId32"/>
    <p:sldId id="366" r:id="rId33"/>
    <p:sldId id="367" r:id="rId34"/>
    <p:sldId id="392" r:id="rId35"/>
    <p:sldId id="393" r:id="rId36"/>
    <p:sldId id="394" r:id="rId37"/>
    <p:sldId id="395" r:id="rId38"/>
    <p:sldId id="396" r:id="rId39"/>
    <p:sldId id="397" r:id="rId40"/>
    <p:sldId id="398" r:id="rId41"/>
    <p:sldId id="399" r:id="rId42"/>
    <p:sldId id="400" r:id="rId43"/>
    <p:sldId id="401" r:id="rId44"/>
    <p:sldId id="402" r:id="rId45"/>
    <p:sldId id="403" r:id="rId46"/>
    <p:sldId id="404" r:id="rId47"/>
    <p:sldId id="405" r:id="rId48"/>
    <p:sldId id="406" r:id="rId49"/>
    <p:sldId id="407" r:id="rId50"/>
    <p:sldId id="408" r:id="rId51"/>
    <p:sldId id="409" r:id="rId52"/>
    <p:sldId id="410" r:id="rId53"/>
    <p:sldId id="357" r:id="rId54"/>
    <p:sldId id="352" r:id="rId55"/>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71">
          <p15:clr>
            <a:srgbClr val="A4A3A4"/>
          </p15:clr>
        </p15:guide>
        <p15:guide id="2" orient="horz" pos="3974">
          <p15:clr>
            <a:srgbClr val="A4A3A4"/>
          </p15:clr>
        </p15:guide>
        <p15:guide id="3" orient="horz" pos="3929">
          <p15:clr>
            <a:srgbClr val="A4A3A4"/>
          </p15:clr>
        </p15:guide>
        <p15:guide id="4" orient="horz" pos="4020">
          <p15:clr>
            <a:srgbClr val="A4A3A4"/>
          </p15:clr>
        </p15:guide>
        <p15:guide id="5" pos="2880">
          <p15:clr>
            <a:srgbClr val="A4A3A4"/>
          </p15:clr>
        </p15:guide>
        <p15:guide id="6" pos="560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ltze" initials="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300"/>
    <a:srgbClr val="B90F22"/>
    <a:srgbClr val="FFFFFF"/>
    <a:srgbClr val="000000"/>
    <a:srgbClr val="B5B5B5"/>
    <a:srgbClr val="E950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24" autoAdjust="0"/>
    <p:restoredTop sz="86491" autoAdjust="0"/>
  </p:normalViewPr>
  <p:slideViewPr>
    <p:cSldViewPr snapToObjects="1" showGuides="1">
      <p:cViewPr varScale="1">
        <p:scale>
          <a:sx n="86" d="100"/>
          <a:sy n="86" d="100"/>
        </p:scale>
        <p:origin x="1373" y="58"/>
      </p:cViewPr>
      <p:guideLst>
        <p:guide orient="horz" pos="1071"/>
        <p:guide orient="horz" pos="3974"/>
        <p:guide orient="horz" pos="3929"/>
        <p:guide orient="horz" pos="4020"/>
        <p:guide pos="2880"/>
        <p:guide pos="56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4037"/>
    </p:cViewPr>
  </p:sorterViewPr>
  <p:notesViewPr>
    <p:cSldViewPr snapToObjects="1" showGuides="1">
      <p:cViewPr varScale="1">
        <p:scale>
          <a:sx n="70" d="100"/>
          <a:sy n="70" d="100"/>
        </p:scale>
        <p:origin x="-3583"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8659603779886"/>
          <c:y val="4.8809427312036538E-2"/>
          <c:w val="0.81024514935229741"/>
          <c:h val="0.74363975078891686"/>
        </c:manualLayout>
      </c:layout>
      <c:barChart>
        <c:barDir val="col"/>
        <c:grouping val="clustered"/>
        <c:varyColors val="1"/>
        <c:ser>
          <c:idx val="0"/>
          <c:order val="0"/>
          <c:tx>
            <c:strRef>
              <c:f>Sheet1!$B$1</c:f>
              <c:strCache>
                <c:ptCount val="1"/>
                <c:pt idx="0">
                  <c:v>Submitted</c:v>
                </c:pt>
              </c:strCache>
            </c:strRef>
          </c:tx>
          <c:spPr>
            <a:solidFill>
              <a:srgbClr val="FF8200"/>
            </a:solidFill>
            <a:ln>
              <a:solidFill>
                <a:srgbClr val="FFFFFF"/>
              </a:solidFill>
            </a:ln>
          </c:spPr>
          <c:invertIfNegative val="1"/>
          <c:dLbls>
            <c:spPr>
              <a:noFill/>
              <a:ln>
                <a:noFill/>
              </a:ln>
              <a:effectLst/>
            </c:spPr>
            <c:txPr>
              <a:bodyPr/>
              <a:lstStyle/>
              <a:p>
                <a:pPr>
                  <a:defRPr sz="8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Sheet1!$B$2:$B$6</c:f>
              <c:numCache>
                <c:formatCode>General</c:formatCode>
                <c:ptCount val="5"/>
                <c:pt idx="0">
                  <c:v>131</c:v>
                </c:pt>
                <c:pt idx="1">
                  <c:v>214</c:v>
                </c:pt>
                <c:pt idx="2">
                  <c:v>260</c:v>
                </c:pt>
                <c:pt idx="3">
                  <c:v>314</c:v>
                </c:pt>
                <c:pt idx="4">
                  <c:v>106</c:v>
                </c:pt>
              </c:numCache>
            </c:numRef>
          </c:val>
          <c:extLst xmlns:c16r2="http://schemas.microsoft.com/office/drawing/2015/06/chart">
            <c:ext xmlns:c16="http://schemas.microsoft.com/office/drawing/2014/chart" uri="{C3380CC4-5D6E-409C-BE32-E72D297353CC}">
              <c16:uniqueId val="{00000000-4DA6-4E92-A1DA-E68F887448F7}"/>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1"/>
          <c:order val="1"/>
          <c:tx>
            <c:strRef>
              <c:f>Sheet1!$C$1</c:f>
              <c:strCache>
                <c:ptCount val="1"/>
                <c:pt idx="0">
                  <c:v>Rejected</c:v>
                </c:pt>
              </c:strCache>
            </c:strRef>
          </c:tx>
          <c:spPr>
            <a:solidFill>
              <a:srgbClr val="007398"/>
            </a:solidFill>
            <a:ln>
              <a:solidFill>
                <a:srgbClr val="FFFFFF"/>
              </a:solidFill>
            </a:ln>
          </c:spPr>
          <c:invertIfNegative val="1"/>
          <c:dLbls>
            <c:spPr>
              <a:noFill/>
              <a:ln>
                <a:noFill/>
              </a:ln>
              <a:effectLst/>
            </c:spPr>
            <c:txPr>
              <a:bodyPr/>
              <a:lstStyle/>
              <a:p>
                <a:pPr>
                  <a:defRPr sz="8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Sheet1!$C$2:$C$6</c:f>
              <c:numCache>
                <c:formatCode>General</c:formatCode>
                <c:ptCount val="5"/>
                <c:pt idx="0">
                  <c:v>51</c:v>
                </c:pt>
                <c:pt idx="1">
                  <c:v>71</c:v>
                </c:pt>
                <c:pt idx="2">
                  <c:v>118</c:v>
                </c:pt>
                <c:pt idx="3">
                  <c:v>201</c:v>
                </c:pt>
                <c:pt idx="4">
                  <c:v>63</c:v>
                </c:pt>
              </c:numCache>
            </c:numRef>
          </c:val>
          <c:extLst xmlns:c16r2="http://schemas.microsoft.com/office/drawing/2015/06/chart">
            <c:ext xmlns:c16="http://schemas.microsoft.com/office/drawing/2014/chart" uri="{C3380CC4-5D6E-409C-BE32-E72D297353CC}">
              <c16:uniqueId val="{00000001-4DA6-4E92-A1DA-E68F887448F7}"/>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2"/>
          <c:order val="2"/>
          <c:tx>
            <c:strRef>
              <c:f>Sheet1!$D$1</c:f>
              <c:strCache>
                <c:ptCount val="1"/>
                <c:pt idx="0">
                  <c:v>Accepted</c:v>
                </c:pt>
              </c:strCache>
            </c:strRef>
          </c:tx>
          <c:spPr>
            <a:solidFill>
              <a:srgbClr val="C1C2C3"/>
            </a:solidFill>
            <a:ln>
              <a:solidFill>
                <a:srgbClr val="FFFFFF"/>
              </a:solidFill>
            </a:ln>
          </c:spPr>
          <c:invertIfNegative val="1"/>
          <c:dLbls>
            <c:spPr>
              <a:noFill/>
              <a:ln>
                <a:noFill/>
              </a:ln>
              <a:effectLst/>
            </c:spPr>
            <c:txPr>
              <a:bodyPr/>
              <a:lstStyle/>
              <a:p>
                <a:pPr>
                  <a:defRPr sz="8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Sheet1!$D$2:$D$6</c:f>
              <c:numCache>
                <c:formatCode>General</c:formatCode>
                <c:ptCount val="5"/>
                <c:pt idx="0">
                  <c:v>40</c:v>
                </c:pt>
                <c:pt idx="1">
                  <c:v>42</c:v>
                </c:pt>
                <c:pt idx="2">
                  <c:v>78</c:v>
                </c:pt>
                <c:pt idx="3">
                  <c:v>94</c:v>
                </c:pt>
                <c:pt idx="4">
                  <c:v>36</c:v>
                </c:pt>
              </c:numCache>
            </c:numRef>
          </c:val>
          <c:extLst xmlns:c16r2="http://schemas.microsoft.com/office/drawing/2015/06/chart">
            <c:ext xmlns:c16="http://schemas.microsoft.com/office/drawing/2014/chart" uri="{C3380CC4-5D6E-409C-BE32-E72D297353CC}">
              <c16:uniqueId val="{00000002-4DA6-4E92-A1DA-E68F887448F7}"/>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3"/>
          <c:order val="3"/>
          <c:tx>
            <c:strRef>
              <c:f>Sheet1!$E$1</c:f>
              <c:strCache>
                <c:ptCount val="1"/>
                <c:pt idx="0">
                  <c:v>Withdrawn or Removed</c:v>
                </c:pt>
              </c:strCache>
            </c:strRef>
          </c:tx>
          <c:spPr>
            <a:solidFill>
              <a:srgbClr val="41B6E6"/>
            </a:solidFill>
            <a:ln>
              <a:solidFill>
                <a:srgbClr val="FFFFFF"/>
              </a:solidFill>
            </a:ln>
          </c:spPr>
          <c:invertIfNegative val="1"/>
          <c:dLbls>
            <c:spPr>
              <a:noFill/>
              <a:ln>
                <a:noFill/>
              </a:ln>
              <a:effectLst/>
            </c:spPr>
            <c:txPr>
              <a:bodyPr/>
              <a:lstStyle/>
              <a:p>
                <a:pPr>
                  <a:defRPr sz="8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Sheet1!$E$2:$E$6</c:f>
              <c:numCache>
                <c:formatCode>General</c:formatCode>
                <c:ptCount val="5"/>
                <c:pt idx="0">
                  <c:v>16</c:v>
                </c:pt>
                <c:pt idx="1">
                  <c:v>14</c:v>
                </c:pt>
                <c:pt idx="2">
                  <c:v>21</c:v>
                </c:pt>
                <c:pt idx="3">
                  <c:v>29</c:v>
                </c:pt>
                <c:pt idx="4">
                  <c:v>6</c:v>
                </c:pt>
              </c:numCache>
            </c:numRef>
          </c:val>
          <c:extLst xmlns:c16r2="http://schemas.microsoft.com/office/drawing/2015/06/chart">
            <c:ext xmlns:c16="http://schemas.microsoft.com/office/drawing/2014/chart" uri="{C3380CC4-5D6E-409C-BE32-E72D297353CC}">
              <c16:uniqueId val="{00000003-4DA6-4E92-A1DA-E68F887448F7}"/>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dLbls>
          <c:showLegendKey val="0"/>
          <c:showVal val="1"/>
          <c:showCatName val="0"/>
          <c:showSerName val="0"/>
          <c:showPercent val="0"/>
          <c:showBubbleSize val="0"/>
        </c:dLbls>
        <c:gapWidth val="150"/>
        <c:axId val="145849000"/>
        <c:axId val="145848608"/>
      </c:barChart>
      <c:catAx>
        <c:axId val="145849000"/>
        <c:scaling>
          <c:orientation val="minMax"/>
        </c:scaling>
        <c:delete val="0"/>
        <c:axPos val="b"/>
        <c:numFmt formatCode="General" sourceLinked="0"/>
        <c:majorTickMark val="out"/>
        <c:minorTickMark val="none"/>
        <c:tickLblPos val="nextTo"/>
        <c:txPr>
          <a:bodyPr/>
          <a:lstStyle/>
          <a:p>
            <a:pPr>
              <a:defRPr sz="1000" b="0">
                <a:solidFill>
                  <a:srgbClr val="505050"/>
                </a:solidFill>
                <a:latin typeface="Arial"/>
              </a:defRPr>
            </a:pPr>
            <a:endParaRPr lang="en-US"/>
          </a:p>
        </c:txPr>
        <c:crossAx val="145848608"/>
        <c:crosses val="autoZero"/>
        <c:auto val="1"/>
        <c:lblAlgn val="ctr"/>
        <c:lblOffset val="100"/>
        <c:noMultiLvlLbl val="0"/>
      </c:catAx>
      <c:valAx>
        <c:axId val="145848608"/>
        <c:scaling>
          <c:orientation val="minMax"/>
        </c:scaling>
        <c:delete val="0"/>
        <c:axPos val="l"/>
        <c:title>
          <c:tx>
            <c:rich>
              <a:bodyPr/>
              <a:lstStyle/>
              <a:p>
                <a:pPr>
                  <a:defRPr/>
                </a:pPr>
                <a:r>
                  <a:rPr lang="en-GB" sz="1000" b="0">
                    <a:solidFill>
                      <a:srgbClr val="505050"/>
                    </a:solidFill>
                    <a:latin typeface="Arial"/>
                  </a:rPr>
                  <a:t>Manuscripts</a:t>
                </a:r>
              </a:p>
            </c:rich>
          </c:tx>
          <c:overlay val="0"/>
        </c:title>
        <c:numFmt formatCode="General" sourceLinked="1"/>
        <c:majorTickMark val="out"/>
        <c:minorTickMark val="none"/>
        <c:tickLblPos val="nextTo"/>
        <c:txPr>
          <a:bodyPr/>
          <a:lstStyle/>
          <a:p>
            <a:pPr>
              <a:defRPr sz="1000" b="0">
                <a:solidFill>
                  <a:srgbClr val="505050"/>
                </a:solidFill>
                <a:latin typeface="Arial"/>
              </a:defRPr>
            </a:pPr>
            <a:endParaRPr lang="en-US"/>
          </a:p>
        </c:txPr>
        <c:crossAx val="145849000"/>
        <c:crosses val="autoZero"/>
        <c:crossBetween val="between"/>
      </c:valAx>
    </c:plotArea>
    <c:legend>
      <c:legendPos val="b"/>
      <c:overlay val="0"/>
      <c:txPr>
        <a:bodyPr/>
        <a:lstStyle/>
        <a:p>
          <a:pPr>
            <a:defRPr sz="1000" b="0">
              <a:solidFill>
                <a:srgbClr val="505050"/>
              </a:solidFill>
              <a:latin typeface="Aria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1"/>
        <c:ser>
          <c:idx val="0"/>
          <c:order val="0"/>
          <c:tx>
            <c:strRef>
              <c:f>Sheet1!$B$1</c:f>
              <c:strCache>
                <c:ptCount val="1"/>
                <c:pt idx="0">
                  <c:v>Standard Rejection Rate</c:v>
                </c:pt>
              </c:strCache>
            </c:strRef>
          </c:tx>
          <c:spPr>
            <a:solidFill>
              <a:srgbClr val="FF8200"/>
            </a:solidFill>
            <a:ln>
              <a:solidFill>
                <a:srgbClr val="FFFFFF"/>
              </a:solidFill>
            </a:ln>
          </c:spPr>
          <c:invertIfNegative val="1"/>
          <c:dLbls>
            <c:numFmt formatCode="0&quot;%&quot;" sourceLinked="0"/>
            <c:spPr>
              <a:noFill/>
              <a:ln>
                <a:noFill/>
              </a:ln>
              <a:effectLst/>
            </c:spPr>
            <c:txPr>
              <a:bodyPr/>
              <a:lstStyle/>
              <a:p>
                <a:pPr>
                  <a:defRPr sz="600" b="0">
                    <a:solidFill>
                      <a:srgbClr val="FFFFFF"/>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United States</c:v>
                </c:pt>
                <c:pt idx="1">
                  <c:v>Brazil</c:v>
                </c:pt>
                <c:pt idx="2">
                  <c:v>Canada</c:v>
                </c:pt>
                <c:pt idx="3">
                  <c:v>India</c:v>
                </c:pt>
                <c:pt idx="4">
                  <c:v>Australia</c:v>
                </c:pt>
                <c:pt idx="5">
                  <c:v>Belgium</c:v>
                </c:pt>
                <c:pt idx="6">
                  <c:v>Iran</c:v>
                </c:pt>
                <c:pt idx="7">
                  <c:v>Turkey</c:v>
                </c:pt>
                <c:pt idx="8">
                  <c:v>United Kingdom</c:v>
                </c:pt>
                <c:pt idx="9">
                  <c:v>Austria</c:v>
                </c:pt>
              </c:strCache>
            </c:strRef>
          </c:cat>
          <c:val>
            <c:numRef>
              <c:f>Sheet1!$B$2:$B$11</c:f>
              <c:numCache>
                <c:formatCode>General</c:formatCode>
                <c:ptCount val="10"/>
                <c:pt idx="0">
                  <c:v>38</c:v>
                </c:pt>
                <c:pt idx="1">
                  <c:v>33</c:v>
                </c:pt>
                <c:pt idx="2">
                  <c:v>40</c:v>
                </c:pt>
                <c:pt idx="3">
                  <c:v>33</c:v>
                </c:pt>
                <c:pt idx="4">
                  <c:v>50</c:v>
                </c:pt>
                <c:pt idx="5">
                  <c:v>0</c:v>
                </c:pt>
                <c:pt idx="6">
                  <c:v>40</c:v>
                </c:pt>
                <c:pt idx="7">
                  <c:v>25</c:v>
                </c:pt>
                <c:pt idx="8">
                  <c:v>0</c:v>
                </c:pt>
                <c:pt idx="9">
                  <c:v>0</c:v>
                </c:pt>
              </c:numCache>
            </c:numRef>
          </c:val>
          <c:extLst xmlns:c16r2="http://schemas.microsoft.com/office/drawing/2015/06/chart">
            <c:ext xmlns:c16="http://schemas.microsoft.com/office/drawing/2014/chart" uri="{C3380CC4-5D6E-409C-BE32-E72D297353CC}">
              <c16:uniqueId val="{00000000-74FA-4EAF-B298-96450D37E42E}"/>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1"/>
          <c:order val="1"/>
          <c:tx>
            <c:strRef>
              <c:f>Sheet1!$C$1</c:f>
              <c:strCache>
                <c:ptCount val="1"/>
                <c:pt idx="0">
                  <c:v>Desk Rejection Rate</c:v>
                </c:pt>
              </c:strCache>
            </c:strRef>
          </c:tx>
          <c:spPr>
            <a:solidFill>
              <a:srgbClr val="007398"/>
            </a:solidFill>
            <a:ln>
              <a:solidFill>
                <a:srgbClr val="FFFFFF"/>
              </a:solidFill>
            </a:ln>
          </c:spPr>
          <c:invertIfNegative val="1"/>
          <c:dLbls>
            <c:numFmt formatCode="0&quot;%&quot;" sourceLinked="0"/>
            <c:spPr>
              <a:noFill/>
              <a:ln>
                <a:noFill/>
              </a:ln>
              <a:effectLst/>
            </c:spPr>
            <c:txPr>
              <a:bodyPr/>
              <a:lstStyle/>
              <a:p>
                <a:pPr>
                  <a:defRPr sz="600" b="0">
                    <a:solidFill>
                      <a:srgbClr val="FFFFFF"/>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United States</c:v>
                </c:pt>
                <c:pt idx="1">
                  <c:v>Brazil</c:v>
                </c:pt>
                <c:pt idx="2">
                  <c:v>Canada</c:v>
                </c:pt>
                <c:pt idx="3">
                  <c:v>India</c:v>
                </c:pt>
                <c:pt idx="4">
                  <c:v>Australia</c:v>
                </c:pt>
                <c:pt idx="5">
                  <c:v>Belgium</c:v>
                </c:pt>
                <c:pt idx="6">
                  <c:v>Iran</c:v>
                </c:pt>
                <c:pt idx="7">
                  <c:v>Turkey</c:v>
                </c:pt>
                <c:pt idx="8">
                  <c:v>United Kingdom</c:v>
                </c:pt>
                <c:pt idx="9">
                  <c:v>Austria</c:v>
                </c:pt>
              </c:strCache>
            </c:strRef>
          </c:cat>
          <c:val>
            <c:numRef>
              <c:f>Sheet1!$C$2:$C$11</c:f>
              <c:numCache>
                <c:formatCode>General</c:formatCode>
                <c:ptCount val="10"/>
                <c:pt idx="0">
                  <c:v>8</c:v>
                </c:pt>
                <c:pt idx="1">
                  <c:v>0</c:v>
                </c:pt>
                <c:pt idx="2">
                  <c:v>0</c:v>
                </c:pt>
                <c:pt idx="3">
                  <c:v>33</c:v>
                </c:pt>
                <c:pt idx="4">
                  <c:v>0</c:v>
                </c:pt>
                <c:pt idx="5">
                  <c:v>0</c:v>
                </c:pt>
                <c:pt idx="6">
                  <c:v>20</c:v>
                </c:pt>
                <c:pt idx="7">
                  <c:v>25</c:v>
                </c:pt>
                <c:pt idx="8">
                  <c:v>0</c:v>
                </c:pt>
                <c:pt idx="9">
                  <c:v>0</c:v>
                </c:pt>
              </c:numCache>
            </c:numRef>
          </c:val>
          <c:extLst xmlns:c16r2="http://schemas.microsoft.com/office/drawing/2015/06/chart">
            <c:ext xmlns:c16="http://schemas.microsoft.com/office/drawing/2014/chart" uri="{C3380CC4-5D6E-409C-BE32-E72D297353CC}">
              <c16:uniqueId val="{00000001-74FA-4EAF-B298-96450D37E42E}"/>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dLbls>
          <c:showLegendKey val="0"/>
          <c:showVal val="1"/>
          <c:showCatName val="0"/>
          <c:showSerName val="0"/>
          <c:showPercent val="0"/>
          <c:showBubbleSize val="0"/>
        </c:dLbls>
        <c:gapWidth val="100"/>
        <c:overlap val="100"/>
        <c:axId val="353608432"/>
        <c:axId val="353608824"/>
      </c:barChart>
      <c:catAx>
        <c:axId val="353608432"/>
        <c:scaling>
          <c:orientation val="minMax"/>
        </c:scaling>
        <c:delete val="0"/>
        <c:axPos val="b"/>
        <c:numFmt formatCode="General" sourceLinked="0"/>
        <c:majorTickMark val="out"/>
        <c:minorTickMark val="none"/>
        <c:tickLblPos val="nextTo"/>
        <c:txPr>
          <a:bodyPr/>
          <a:lstStyle/>
          <a:p>
            <a:pPr>
              <a:defRPr sz="800" b="0">
                <a:solidFill>
                  <a:srgbClr val="505050"/>
                </a:solidFill>
                <a:latin typeface="Arial"/>
              </a:defRPr>
            </a:pPr>
            <a:endParaRPr lang="en-US"/>
          </a:p>
        </c:txPr>
        <c:crossAx val="353608824"/>
        <c:crosses val="autoZero"/>
        <c:auto val="1"/>
        <c:lblAlgn val="ctr"/>
        <c:lblOffset val="100"/>
        <c:noMultiLvlLbl val="0"/>
      </c:catAx>
      <c:valAx>
        <c:axId val="353608824"/>
        <c:scaling>
          <c:orientation val="minMax"/>
          <c:max val="100"/>
          <c:min val="0"/>
        </c:scaling>
        <c:delete val="0"/>
        <c:axPos val="l"/>
        <c:title>
          <c:tx>
            <c:rich>
              <a:bodyPr/>
              <a:lstStyle/>
              <a:p>
                <a:pPr>
                  <a:defRPr/>
                </a:pPr>
                <a:r>
                  <a:rPr lang="en-GB" sz="1000" b="0">
                    <a:solidFill>
                      <a:srgbClr val="505050"/>
                    </a:solidFill>
                    <a:latin typeface="Arial"/>
                  </a:rPr>
                  <a:t>Rejection Rate</a:t>
                </a:r>
              </a:p>
            </c:rich>
          </c:tx>
          <c:overlay val="0"/>
        </c:title>
        <c:numFmt formatCode="0&quot;%&quot;" sourceLinked="0"/>
        <c:majorTickMark val="out"/>
        <c:minorTickMark val="none"/>
        <c:tickLblPos val="nextTo"/>
        <c:txPr>
          <a:bodyPr/>
          <a:lstStyle/>
          <a:p>
            <a:pPr>
              <a:defRPr sz="800" b="0">
                <a:solidFill>
                  <a:srgbClr val="505050"/>
                </a:solidFill>
                <a:latin typeface="Arial"/>
              </a:defRPr>
            </a:pPr>
            <a:endParaRPr lang="en-US"/>
          </a:p>
        </c:txPr>
        <c:crossAx val="353608432"/>
        <c:crosses val="autoZero"/>
        <c:crossBetween val="between"/>
        <c:majorUnit val="20"/>
      </c:valAx>
    </c:plotArea>
    <c:legend>
      <c:legendPos val="b"/>
      <c:overlay val="0"/>
      <c:txPr>
        <a:bodyPr/>
        <a:lstStyle/>
        <a:p>
          <a:pPr>
            <a:defRPr sz="1000" b="0">
              <a:solidFill>
                <a:srgbClr val="505050"/>
              </a:solidFill>
              <a:latin typeface="Aria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Submission to First Decision (Desk)</c:v>
                </c:pt>
              </c:strCache>
            </c:strRef>
          </c:tx>
          <c:spPr>
            <a:solidFill>
              <a:srgbClr val="FF8200"/>
            </a:solidFill>
            <a:ln>
              <a:solidFill>
                <a:srgbClr val="FFFFFF"/>
              </a:solidFill>
            </a:ln>
          </c:spPr>
          <c:invertIfNegative val="1"/>
          <c:dLbls>
            <c:numFmt formatCode="0.0" sourceLinked="0"/>
            <c:spPr>
              <a:noFill/>
              <a:ln>
                <a:noFill/>
              </a:ln>
              <a:effectLst/>
            </c:spPr>
            <c:txPr>
              <a:bodyPr/>
              <a:lstStyle/>
              <a:p>
                <a:pPr>
                  <a:defRPr sz="8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Sheet1!$B$2:$B$6</c:f>
              <c:numCache>
                <c:formatCode>General</c:formatCode>
                <c:ptCount val="5"/>
                <c:pt idx="0">
                  <c:v>2.5299999713897705</c:v>
                </c:pt>
                <c:pt idx="1">
                  <c:v>2.8502190411090851</c:v>
                </c:pt>
                <c:pt idx="2">
                  <c:v>3.7454058707054867</c:v>
                </c:pt>
                <c:pt idx="3">
                  <c:v>9.5579060404687315</c:v>
                </c:pt>
                <c:pt idx="4">
                  <c:v>5.3724173845156376</c:v>
                </c:pt>
              </c:numCache>
            </c:numRef>
          </c:val>
          <c:extLst xmlns:c16r2="http://schemas.microsoft.com/office/drawing/2015/06/chart">
            <c:ext xmlns:c16="http://schemas.microsoft.com/office/drawing/2014/chart" uri="{C3380CC4-5D6E-409C-BE32-E72D297353CC}">
              <c16:uniqueId val="{00000000-3494-4E10-90EE-10913ED59A0B}"/>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1"/>
          <c:order val="1"/>
          <c:tx>
            <c:strRef>
              <c:f>Sheet1!$C$1</c:f>
              <c:strCache>
                <c:ptCount val="1"/>
                <c:pt idx="0">
                  <c:v>Submission to First Decision (Standard)</c:v>
                </c:pt>
              </c:strCache>
            </c:strRef>
          </c:tx>
          <c:spPr>
            <a:solidFill>
              <a:srgbClr val="007398"/>
            </a:solidFill>
            <a:ln>
              <a:solidFill>
                <a:srgbClr val="FFFFFF"/>
              </a:solidFill>
            </a:ln>
          </c:spPr>
          <c:invertIfNegative val="1"/>
          <c:dLbls>
            <c:numFmt formatCode="0.0" sourceLinked="0"/>
            <c:spPr>
              <a:noFill/>
              <a:ln>
                <a:noFill/>
              </a:ln>
              <a:effectLst/>
            </c:spPr>
            <c:txPr>
              <a:bodyPr/>
              <a:lstStyle/>
              <a:p>
                <a:pPr>
                  <a:defRPr sz="8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Sheet1!$C$2:$C$6</c:f>
              <c:numCache>
                <c:formatCode>General</c:formatCode>
                <c:ptCount val="5"/>
                <c:pt idx="0">
                  <c:v>31.271305514790342</c:v>
                </c:pt>
                <c:pt idx="1">
                  <c:v>30.724537083272185</c:v>
                </c:pt>
                <c:pt idx="2">
                  <c:v>26.104284605479133</c:v>
                </c:pt>
                <c:pt idx="3">
                  <c:v>31.755608598006923</c:v>
                </c:pt>
                <c:pt idx="4">
                  <c:v>28.784617578479605</c:v>
                </c:pt>
              </c:numCache>
            </c:numRef>
          </c:val>
          <c:extLst xmlns:c16r2="http://schemas.microsoft.com/office/drawing/2015/06/chart">
            <c:ext xmlns:c16="http://schemas.microsoft.com/office/drawing/2014/chart" uri="{C3380CC4-5D6E-409C-BE32-E72D297353CC}">
              <c16:uniqueId val="{00000001-3494-4E10-90EE-10913ED59A0B}"/>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2"/>
          <c:order val="2"/>
          <c:tx>
            <c:strRef>
              <c:f>Sheet1!$D$1</c:f>
              <c:strCache>
                <c:ptCount val="1"/>
                <c:pt idx="0">
                  <c:v>Submission to Final Editorial Outcome (Standard)</c:v>
                </c:pt>
              </c:strCache>
            </c:strRef>
          </c:tx>
          <c:spPr>
            <a:solidFill>
              <a:srgbClr val="C1C2C3"/>
            </a:solidFill>
            <a:ln>
              <a:solidFill>
                <a:srgbClr val="FFFFFF"/>
              </a:solidFill>
            </a:ln>
          </c:spPr>
          <c:invertIfNegative val="1"/>
          <c:dLbls>
            <c:numFmt formatCode="0.0" sourceLinked="0"/>
            <c:spPr>
              <a:noFill/>
              <a:ln>
                <a:noFill/>
              </a:ln>
              <a:effectLst/>
            </c:spPr>
            <c:txPr>
              <a:bodyPr/>
              <a:lstStyle/>
              <a:p>
                <a:pPr>
                  <a:defRPr sz="8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Sheet1!$D$2:$D$6</c:f>
              <c:numCache>
                <c:formatCode>General</c:formatCode>
                <c:ptCount val="5"/>
                <c:pt idx="0">
                  <c:v>42.211319527042562</c:v>
                </c:pt>
                <c:pt idx="1">
                  <c:v>40.613410162122065</c:v>
                </c:pt>
                <c:pt idx="2">
                  <c:v>40.995141788945446</c:v>
                </c:pt>
                <c:pt idx="3">
                  <c:v>46.665145330010802</c:v>
                </c:pt>
                <c:pt idx="4">
                  <c:v>40.001039397548624</c:v>
                </c:pt>
              </c:numCache>
            </c:numRef>
          </c:val>
          <c:extLst xmlns:c16r2="http://schemas.microsoft.com/office/drawing/2015/06/chart">
            <c:ext xmlns:c16="http://schemas.microsoft.com/office/drawing/2014/chart" uri="{C3380CC4-5D6E-409C-BE32-E72D297353CC}">
              <c16:uniqueId val="{00000002-3494-4E10-90EE-10913ED59A0B}"/>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dLbls>
          <c:showLegendKey val="0"/>
          <c:showVal val="1"/>
          <c:showCatName val="0"/>
          <c:showSerName val="0"/>
          <c:showPercent val="0"/>
          <c:showBubbleSize val="0"/>
        </c:dLbls>
        <c:gapWidth val="150"/>
        <c:axId val="353609608"/>
        <c:axId val="355188592"/>
      </c:barChart>
      <c:catAx>
        <c:axId val="353609608"/>
        <c:scaling>
          <c:orientation val="minMax"/>
        </c:scaling>
        <c:delete val="0"/>
        <c:axPos val="b"/>
        <c:numFmt formatCode="General" sourceLinked="0"/>
        <c:majorTickMark val="out"/>
        <c:minorTickMark val="none"/>
        <c:tickLblPos val="nextTo"/>
        <c:txPr>
          <a:bodyPr/>
          <a:lstStyle/>
          <a:p>
            <a:pPr>
              <a:defRPr sz="1000" b="0">
                <a:solidFill>
                  <a:srgbClr val="505050"/>
                </a:solidFill>
                <a:latin typeface="Arial"/>
              </a:defRPr>
            </a:pPr>
            <a:endParaRPr lang="en-US"/>
          </a:p>
        </c:txPr>
        <c:crossAx val="355188592"/>
        <c:crosses val="autoZero"/>
        <c:auto val="1"/>
        <c:lblAlgn val="ctr"/>
        <c:lblOffset val="100"/>
        <c:noMultiLvlLbl val="0"/>
      </c:catAx>
      <c:valAx>
        <c:axId val="355188592"/>
        <c:scaling>
          <c:orientation val="minMax"/>
        </c:scaling>
        <c:delete val="0"/>
        <c:axPos val="l"/>
        <c:title>
          <c:tx>
            <c:rich>
              <a:bodyPr/>
              <a:lstStyle/>
              <a:p>
                <a:pPr>
                  <a:defRPr/>
                </a:pPr>
                <a:r>
                  <a:rPr lang="en-GB" sz="1000" b="0">
                    <a:solidFill>
                      <a:srgbClr val="505050"/>
                    </a:solidFill>
                    <a:latin typeface="Arial"/>
                  </a:rPr>
                  <a:t>Average Weeks</a:t>
                </a:r>
              </a:p>
            </c:rich>
          </c:tx>
          <c:overlay val="0"/>
        </c:title>
        <c:numFmt formatCode="0.0" sourceLinked="0"/>
        <c:majorTickMark val="out"/>
        <c:minorTickMark val="none"/>
        <c:tickLblPos val="nextTo"/>
        <c:txPr>
          <a:bodyPr/>
          <a:lstStyle/>
          <a:p>
            <a:pPr>
              <a:defRPr sz="1000" b="0">
                <a:solidFill>
                  <a:srgbClr val="505050"/>
                </a:solidFill>
                <a:latin typeface="Arial"/>
              </a:defRPr>
            </a:pPr>
            <a:endParaRPr lang="en-US"/>
          </a:p>
        </c:txPr>
        <c:crossAx val="353609608"/>
        <c:crosses val="autoZero"/>
        <c:crossBetween val="between"/>
      </c:valAx>
    </c:plotArea>
    <c:legend>
      <c:legendPos val="b"/>
      <c:overlay val="0"/>
      <c:txPr>
        <a:bodyPr/>
        <a:lstStyle/>
        <a:p>
          <a:pPr>
            <a:defRPr sz="1000" b="0">
              <a:solidFill>
                <a:srgbClr val="505050"/>
              </a:solidFill>
              <a:latin typeface="Aria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JOURNAL OF ADVANCED TRANSPORTATION</c:v>
                </c:pt>
              </c:strCache>
            </c:strRef>
          </c:tx>
          <c:spPr>
            <a:ln w="30000">
              <a:solidFill>
                <a:srgbClr val="FF8200"/>
              </a:solidFill>
            </a:ln>
          </c:spPr>
          <c:marker>
            <c:symbol val="none"/>
          </c:marker>
          <c:cat>
            <c:strRef>
              <c:f>Sheet1!$A$2:$A$5</c:f>
              <c:strCache>
                <c:ptCount val="4"/>
                <c:pt idx="0">
                  <c:v>2014</c:v>
                </c:pt>
                <c:pt idx="1">
                  <c:v>2015</c:v>
                </c:pt>
                <c:pt idx="2">
                  <c:v>2016</c:v>
                </c:pt>
                <c:pt idx="3">
                  <c:v>2017</c:v>
                </c:pt>
              </c:strCache>
            </c:strRef>
          </c:cat>
          <c:val>
            <c:numRef>
              <c:f>Sheet1!$B$2:$B$5</c:f>
              <c:numCache>
                <c:formatCode>General</c:formatCode>
                <c:ptCount val="4"/>
                <c:pt idx="0">
                  <c:v>1.6060000000000001</c:v>
                </c:pt>
                <c:pt idx="1">
                  <c:v>1.292</c:v>
                </c:pt>
                <c:pt idx="2">
                  <c:v>1.8129999999999999</c:v>
                </c:pt>
                <c:pt idx="3">
                  <c:v>1.1020000000000001</c:v>
                </c:pt>
              </c:numCache>
            </c:numRef>
          </c:val>
          <c:smooth val="0"/>
          <c:extLst xmlns:c16r2="http://schemas.microsoft.com/office/drawing/2015/06/chart">
            <c:ext xmlns:c16="http://schemas.microsoft.com/office/drawing/2014/chart" uri="{C3380CC4-5D6E-409C-BE32-E72D297353CC}">
              <c16:uniqueId val="{00000000-84F6-421F-BD9D-349746290F44}"/>
            </c:ext>
          </c:extLst>
        </c:ser>
        <c:ser>
          <c:idx val="1"/>
          <c:order val="1"/>
          <c:tx>
            <c:strRef>
              <c:f>Sheet1!$C$1</c:f>
              <c:strCache>
                <c:ptCount val="1"/>
                <c:pt idx="0">
                  <c:v>JOURNAL OF PLANNING LITERATURE</c:v>
                </c:pt>
              </c:strCache>
            </c:strRef>
          </c:tx>
          <c:spPr>
            <a:ln w="30000">
              <a:solidFill>
                <a:srgbClr val="007398"/>
              </a:solidFill>
            </a:ln>
          </c:spPr>
          <c:marker>
            <c:symbol val="none"/>
          </c:marker>
          <c:cat>
            <c:strRef>
              <c:f>Sheet1!$A$2:$A$5</c:f>
              <c:strCache>
                <c:ptCount val="4"/>
                <c:pt idx="0">
                  <c:v>2014</c:v>
                </c:pt>
                <c:pt idx="1">
                  <c:v>2015</c:v>
                </c:pt>
                <c:pt idx="2">
                  <c:v>2016</c:v>
                </c:pt>
                <c:pt idx="3">
                  <c:v>2017</c:v>
                </c:pt>
              </c:strCache>
            </c:strRef>
          </c:cat>
          <c:val>
            <c:numRef>
              <c:f>Sheet1!$C$2:$C$5</c:f>
              <c:numCache>
                <c:formatCode>General</c:formatCode>
                <c:ptCount val="4"/>
                <c:pt idx="0">
                  <c:v>1.8420000000000001</c:v>
                </c:pt>
                <c:pt idx="1">
                  <c:v>1.7649999999999999</c:v>
                </c:pt>
                <c:pt idx="2">
                  <c:v>2.1739999999999999</c:v>
                </c:pt>
                <c:pt idx="3">
                  <c:v>3.15</c:v>
                </c:pt>
              </c:numCache>
            </c:numRef>
          </c:val>
          <c:smooth val="0"/>
          <c:extLst xmlns:c16r2="http://schemas.microsoft.com/office/drawing/2015/06/chart">
            <c:ext xmlns:c16="http://schemas.microsoft.com/office/drawing/2014/chart" uri="{C3380CC4-5D6E-409C-BE32-E72D297353CC}">
              <c16:uniqueId val="{00000001-84F6-421F-BD9D-349746290F44}"/>
            </c:ext>
          </c:extLst>
        </c:ser>
        <c:ser>
          <c:idx val="2"/>
          <c:order val="2"/>
          <c:tx>
            <c:strRef>
              <c:f>Sheet1!$D$1</c:f>
              <c:strCache>
                <c:ptCount val="1"/>
                <c:pt idx="0">
                  <c:v>TRANSPORT REVIEWS</c:v>
                </c:pt>
              </c:strCache>
            </c:strRef>
          </c:tx>
          <c:spPr>
            <a:ln w="30000">
              <a:solidFill>
                <a:srgbClr val="C1C2C3"/>
              </a:solidFill>
            </a:ln>
          </c:spPr>
          <c:marker>
            <c:symbol val="none"/>
          </c:marker>
          <c:cat>
            <c:strRef>
              <c:f>Sheet1!$A$2:$A$5</c:f>
              <c:strCache>
                <c:ptCount val="4"/>
                <c:pt idx="0">
                  <c:v>2014</c:v>
                </c:pt>
                <c:pt idx="1">
                  <c:v>2015</c:v>
                </c:pt>
                <c:pt idx="2">
                  <c:v>2016</c:v>
                </c:pt>
                <c:pt idx="3">
                  <c:v>2017</c:v>
                </c:pt>
              </c:strCache>
            </c:strRef>
          </c:cat>
          <c:val>
            <c:numRef>
              <c:f>Sheet1!$D$2:$D$5</c:f>
              <c:numCache>
                <c:formatCode>General</c:formatCode>
                <c:ptCount val="4"/>
                <c:pt idx="0">
                  <c:v>2.903</c:v>
                </c:pt>
                <c:pt idx="1">
                  <c:v>2.452</c:v>
                </c:pt>
                <c:pt idx="2">
                  <c:v>3.3290000000000002</c:v>
                </c:pt>
                <c:pt idx="3">
                  <c:v>4.6470000000000002</c:v>
                </c:pt>
              </c:numCache>
            </c:numRef>
          </c:val>
          <c:smooth val="0"/>
          <c:extLst xmlns:c16r2="http://schemas.microsoft.com/office/drawing/2015/06/chart">
            <c:ext xmlns:c16="http://schemas.microsoft.com/office/drawing/2014/chart" uri="{C3380CC4-5D6E-409C-BE32-E72D297353CC}">
              <c16:uniqueId val="{00000002-84F6-421F-BD9D-349746290F44}"/>
            </c:ext>
          </c:extLst>
        </c:ser>
        <c:ser>
          <c:idx val="3"/>
          <c:order val="3"/>
          <c:tx>
            <c:strRef>
              <c:f>Sheet1!$E$1</c:f>
              <c:strCache>
                <c:ptCount val="1"/>
                <c:pt idx="0">
                  <c:v>TRANSPORTATION</c:v>
                </c:pt>
              </c:strCache>
            </c:strRef>
          </c:tx>
          <c:spPr>
            <a:ln w="30000">
              <a:solidFill>
                <a:srgbClr val="41B6E6"/>
              </a:solidFill>
            </a:ln>
          </c:spPr>
          <c:marker>
            <c:symbol val="none"/>
          </c:marker>
          <c:cat>
            <c:strRef>
              <c:f>Sheet1!$A$2:$A$5</c:f>
              <c:strCache>
                <c:ptCount val="4"/>
                <c:pt idx="0">
                  <c:v>2014</c:v>
                </c:pt>
                <c:pt idx="1">
                  <c:v>2015</c:v>
                </c:pt>
                <c:pt idx="2">
                  <c:v>2016</c:v>
                </c:pt>
                <c:pt idx="3">
                  <c:v>2017</c:v>
                </c:pt>
              </c:strCache>
            </c:strRef>
          </c:cat>
          <c:val>
            <c:numRef>
              <c:f>Sheet1!$E$2:$E$5</c:f>
              <c:numCache>
                <c:formatCode>General</c:formatCode>
                <c:ptCount val="4"/>
                <c:pt idx="0">
                  <c:v>2.3580000000000001</c:v>
                </c:pt>
                <c:pt idx="1">
                  <c:v>1.5449999999999999</c:v>
                </c:pt>
                <c:pt idx="2">
                  <c:v>2.633</c:v>
                </c:pt>
                <c:pt idx="3">
                  <c:v>3.1509999999999998</c:v>
                </c:pt>
              </c:numCache>
            </c:numRef>
          </c:val>
          <c:smooth val="0"/>
          <c:extLst xmlns:c16r2="http://schemas.microsoft.com/office/drawing/2015/06/chart">
            <c:ext xmlns:c16="http://schemas.microsoft.com/office/drawing/2014/chart" uri="{C3380CC4-5D6E-409C-BE32-E72D297353CC}">
              <c16:uniqueId val="{00000003-84F6-421F-BD9D-349746290F44}"/>
            </c:ext>
          </c:extLst>
        </c:ser>
        <c:ser>
          <c:idx val="4"/>
          <c:order val="4"/>
          <c:tx>
            <c:strRef>
              <c:f>Sheet1!$F$1</c:f>
              <c:strCache>
                <c:ptCount val="1"/>
                <c:pt idx="0">
                  <c:v>TRANSPORTATION RESEARCH RECORD</c:v>
                </c:pt>
              </c:strCache>
            </c:strRef>
          </c:tx>
          <c:spPr>
            <a:ln w="30000">
              <a:solidFill>
                <a:srgbClr val="75787B"/>
              </a:solidFill>
            </a:ln>
          </c:spPr>
          <c:marker>
            <c:symbol val="none"/>
          </c:marker>
          <c:cat>
            <c:strRef>
              <c:f>Sheet1!$A$2:$A$5</c:f>
              <c:strCache>
                <c:ptCount val="4"/>
                <c:pt idx="0">
                  <c:v>2014</c:v>
                </c:pt>
                <c:pt idx="1">
                  <c:v>2015</c:v>
                </c:pt>
                <c:pt idx="2">
                  <c:v>2016</c:v>
                </c:pt>
                <c:pt idx="3">
                  <c:v>2017</c:v>
                </c:pt>
              </c:strCache>
            </c:strRef>
          </c:cat>
          <c:val>
            <c:numRef>
              <c:f>Sheet1!$F$2:$F$5</c:f>
              <c:numCache>
                <c:formatCode>General</c:formatCode>
                <c:ptCount val="4"/>
                <c:pt idx="0">
                  <c:v>0.54400000000000004</c:v>
                </c:pt>
                <c:pt idx="1">
                  <c:v>0.52200000000000002</c:v>
                </c:pt>
                <c:pt idx="2">
                  <c:v>0.59199999999999997</c:v>
                </c:pt>
                <c:pt idx="3">
                  <c:v>0.69499999999999995</c:v>
                </c:pt>
              </c:numCache>
            </c:numRef>
          </c:val>
          <c:smooth val="0"/>
          <c:extLst xmlns:c16r2="http://schemas.microsoft.com/office/drawing/2015/06/chart">
            <c:ext xmlns:c16="http://schemas.microsoft.com/office/drawing/2014/chart" uri="{C3380CC4-5D6E-409C-BE32-E72D297353CC}">
              <c16:uniqueId val="{00000004-84F6-421F-BD9D-349746290F44}"/>
            </c:ext>
          </c:extLst>
        </c:ser>
        <c:ser>
          <c:idx val="5"/>
          <c:order val="5"/>
          <c:tx>
            <c:strRef>
              <c:f>Sheet1!$G$1</c:f>
              <c:strCache>
                <c:ptCount val="1"/>
                <c:pt idx="0">
                  <c:v>TRANSPORTATION SCIENCE</c:v>
                </c:pt>
              </c:strCache>
            </c:strRef>
          </c:tx>
          <c:spPr>
            <a:ln w="30000">
              <a:solidFill>
                <a:srgbClr val="FFB466"/>
              </a:solidFill>
            </a:ln>
          </c:spPr>
          <c:marker>
            <c:symbol val="none"/>
          </c:marker>
          <c:cat>
            <c:strRef>
              <c:f>Sheet1!$A$2:$A$5</c:f>
              <c:strCache>
                <c:ptCount val="4"/>
                <c:pt idx="0">
                  <c:v>2014</c:v>
                </c:pt>
                <c:pt idx="1">
                  <c:v>2015</c:v>
                </c:pt>
                <c:pt idx="2">
                  <c:v>2016</c:v>
                </c:pt>
                <c:pt idx="3">
                  <c:v>2017</c:v>
                </c:pt>
              </c:strCache>
            </c:strRef>
          </c:cat>
          <c:val>
            <c:numRef>
              <c:f>Sheet1!$G$2:$G$5</c:f>
              <c:numCache>
                <c:formatCode>General</c:formatCode>
                <c:ptCount val="4"/>
                <c:pt idx="0">
                  <c:v>3.0430000000000001</c:v>
                </c:pt>
                <c:pt idx="1">
                  <c:v>3.2949999999999999</c:v>
                </c:pt>
                <c:pt idx="2">
                  <c:v>3.2749999999999999</c:v>
                </c:pt>
                <c:pt idx="3">
                  <c:v>3.3380000000000001</c:v>
                </c:pt>
              </c:numCache>
            </c:numRef>
          </c:val>
          <c:smooth val="0"/>
          <c:extLst xmlns:c16r2="http://schemas.microsoft.com/office/drawing/2015/06/chart">
            <c:ext xmlns:c16="http://schemas.microsoft.com/office/drawing/2014/chart" uri="{C3380CC4-5D6E-409C-BE32-E72D297353CC}">
              <c16:uniqueId val="{00000005-84F6-421F-BD9D-349746290F44}"/>
            </c:ext>
          </c:extLst>
        </c:ser>
        <c:dLbls>
          <c:showLegendKey val="0"/>
          <c:showVal val="0"/>
          <c:showCatName val="0"/>
          <c:showSerName val="0"/>
          <c:showPercent val="0"/>
          <c:showBubbleSize val="0"/>
        </c:dLbls>
        <c:smooth val="0"/>
        <c:axId val="355189376"/>
        <c:axId val="355189768"/>
      </c:lineChart>
      <c:catAx>
        <c:axId val="355189376"/>
        <c:scaling>
          <c:orientation val="minMax"/>
        </c:scaling>
        <c:delete val="0"/>
        <c:axPos val="b"/>
        <c:numFmt formatCode="General" sourceLinked="0"/>
        <c:majorTickMark val="out"/>
        <c:minorTickMark val="none"/>
        <c:tickLblPos val="nextTo"/>
        <c:txPr>
          <a:bodyPr/>
          <a:lstStyle/>
          <a:p>
            <a:pPr>
              <a:defRPr sz="1000" b="0">
                <a:solidFill>
                  <a:srgbClr val="505050"/>
                </a:solidFill>
                <a:latin typeface="Arial"/>
              </a:defRPr>
            </a:pPr>
            <a:endParaRPr lang="en-US"/>
          </a:p>
        </c:txPr>
        <c:crossAx val="355189768"/>
        <c:crosses val="autoZero"/>
        <c:auto val="1"/>
        <c:lblAlgn val="ctr"/>
        <c:lblOffset val="100"/>
        <c:noMultiLvlLbl val="0"/>
      </c:catAx>
      <c:valAx>
        <c:axId val="355189768"/>
        <c:scaling>
          <c:orientation val="minMax"/>
        </c:scaling>
        <c:delete val="0"/>
        <c:axPos val="l"/>
        <c:title>
          <c:tx>
            <c:rich>
              <a:bodyPr/>
              <a:lstStyle/>
              <a:p>
                <a:pPr>
                  <a:defRPr/>
                </a:pPr>
                <a:r>
                  <a:rPr lang="en-GB" sz="1000" b="0">
                    <a:solidFill>
                      <a:srgbClr val="505050"/>
                    </a:solidFill>
                    <a:latin typeface="Arial"/>
                  </a:rPr>
                  <a:t>Impact Factor</a:t>
                </a:r>
              </a:p>
            </c:rich>
          </c:tx>
          <c:overlay val="0"/>
        </c:title>
        <c:numFmt formatCode="#,##0.000" sourceLinked="0"/>
        <c:majorTickMark val="out"/>
        <c:minorTickMark val="none"/>
        <c:tickLblPos val="nextTo"/>
        <c:txPr>
          <a:bodyPr/>
          <a:lstStyle/>
          <a:p>
            <a:pPr>
              <a:defRPr sz="1000" b="0">
                <a:solidFill>
                  <a:srgbClr val="505050"/>
                </a:solidFill>
                <a:latin typeface="Arial"/>
              </a:defRPr>
            </a:pPr>
            <a:endParaRPr lang="en-US"/>
          </a:p>
        </c:txPr>
        <c:crossAx val="355189376"/>
        <c:crosses val="autoZero"/>
        <c:crossBetween val="between"/>
      </c:valAx>
    </c:plotArea>
    <c:legend>
      <c:legendPos val="b"/>
      <c:overlay val="0"/>
      <c:txPr>
        <a:bodyPr/>
        <a:lstStyle/>
        <a:p>
          <a:pPr>
            <a:defRPr sz="1000" b="0">
              <a:solidFill>
                <a:srgbClr val="505050"/>
              </a:solidFill>
              <a:latin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Case Studies on Transport Policy</c:v>
                </c:pt>
              </c:strCache>
            </c:strRef>
          </c:tx>
          <c:spPr>
            <a:ln w="60000">
              <a:solidFill>
                <a:srgbClr val="FF8200"/>
              </a:solidFill>
            </a:ln>
          </c:spPr>
          <c:marker>
            <c:symbol val="none"/>
          </c:marker>
          <c:cat>
            <c:strRef>
              <c:f>Sheet1!$A$2:$A$5</c:f>
              <c:strCache>
                <c:ptCount val="4"/>
                <c:pt idx="0">
                  <c:v>2014</c:v>
                </c:pt>
                <c:pt idx="1">
                  <c:v>2015</c:v>
                </c:pt>
                <c:pt idx="2">
                  <c:v>2016</c:v>
                </c:pt>
                <c:pt idx="3">
                  <c:v>2017</c:v>
                </c:pt>
              </c:strCache>
            </c:strRef>
          </c:cat>
          <c:val>
            <c:numRef>
              <c:f>Sheet1!$B$2:$B$5</c:f>
              <c:numCache>
                <c:formatCode>General</c:formatCode>
                <c:ptCount val="4"/>
                <c:pt idx="0">
                  <c:v>0.14000000000000001</c:v>
                </c:pt>
                <c:pt idx="1">
                  <c:v>0.92</c:v>
                </c:pt>
                <c:pt idx="2">
                  <c:v>1.21</c:v>
                </c:pt>
                <c:pt idx="3">
                  <c:v>1.39</c:v>
                </c:pt>
              </c:numCache>
            </c:numRef>
          </c:val>
          <c:smooth val="0"/>
          <c:extLst xmlns:c16r2="http://schemas.microsoft.com/office/drawing/2015/06/chart">
            <c:ext xmlns:c16="http://schemas.microsoft.com/office/drawing/2014/chart" uri="{C3380CC4-5D6E-409C-BE32-E72D297353CC}">
              <c16:uniqueId val="{00000000-9905-4D24-9AD6-5558EB3221D2}"/>
            </c:ext>
          </c:extLst>
        </c:ser>
        <c:ser>
          <c:idx val="1"/>
          <c:order val="1"/>
          <c:tx>
            <c:strRef>
              <c:f>Sheet1!$C$1</c:f>
              <c:strCache>
                <c:ptCount val="1"/>
                <c:pt idx="0">
                  <c:v>JOURNAL OF ADVANCED TRANSPORTATION</c:v>
                </c:pt>
              </c:strCache>
            </c:strRef>
          </c:tx>
          <c:spPr>
            <a:ln w="30000">
              <a:solidFill>
                <a:srgbClr val="007398"/>
              </a:solidFill>
            </a:ln>
          </c:spPr>
          <c:marker>
            <c:symbol val="none"/>
          </c:marker>
          <c:cat>
            <c:strRef>
              <c:f>Sheet1!$A$2:$A$5</c:f>
              <c:strCache>
                <c:ptCount val="4"/>
                <c:pt idx="0">
                  <c:v>2014</c:v>
                </c:pt>
                <c:pt idx="1">
                  <c:v>2015</c:v>
                </c:pt>
                <c:pt idx="2">
                  <c:v>2016</c:v>
                </c:pt>
                <c:pt idx="3">
                  <c:v>2017</c:v>
                </c:pt>
              </c:strCache>
            </c:strRef>
          </c:cat>
          <c:val>
            <c:numRef>
              <c:f>Sheet1!$C$2:$C$5</c:f>
              <c:numCache>
                <c:formatCode>General</c:formatCode>
                <c:ptCount val="4"/>
                <c:pt idx="0">
                  <c:v>1.42</c:v>
                </c:pt>
                <c:pt idx="1">
                  <c:v>1.41</c:v>
                </c:pt>
                <c:pt idx="2">
                  <c:v>1.92</c:v>
                </c:pt>
                <c:pt idx="3">
                  <c:v>1.39</c:v>
                </c:pt>
              </c:numCache>
            </c:numRef>
          </c:val>
          <c:smooth val="0"/>
          <c:extLst xmlns:c16r2="http://schemas.microsoft.com/office/drawing/2015/06/chart">
            <c:ext xmlns:c16="http://schemas.microsoft.com/office/drawing/2014/chart" uri="{C3380CC4-5D6E-409C-BE32-E72D297353CC}">
              <c16:uniqueId val="{00000001-9905-4D24-9AD6-5558EB3221D2}"/>
            </c:ext>
          </c:extLst>
        </c:ser>
        <c:ser>
          <c:idx val="2"/>
          <c:order val="2"/>
          <c:tx>
            <c:strRef>
              <c:f>Sheet1!$D$1</c:f>
              <c:strCache>
                <c:ptCount val="1"/>
                <c:pt idx="0">
                  <c:v>JOURNAL OF PLANNING LITERATURE</c:v>
                </c:pt>
              </c:strCache>
            </c:strRef>
          </c:tx>
          <c:spPr>
            <a:ln w="30000">
              <a:solidFill>
                <a:srgbClr val="C1C2C3"/>
              </a:solidFill>
            </a:ln>
          </c:spPr>
          <c:marker>
            <c:symbol val="none"/>
          </c:marker>
          <c:cat>
            <c:strRef>
              <c:f>Sheet1!$A$2:$A$5</c:f>
              <c:strCache>
                <c:ptCount val="4"/>
                <c:pt idx="0">
                  <c:v>2014</c:v>
                </c:pt>
                <c:pt idx="1">
                  <c:v>2015</c:v>
                </c:pt>
                <c:pt idx="2">
                  <c:v>2016</c:v>
                </c:pt>
                <c:pt idx="3">
                  <c:v>2017</c:v>
                </c:pt>
              </c:strCache>
            </c:strRef>
          </c:cat>
          <c:val>
            <c:numRef>
              <c:f>Sheet1!$D$2:$D$5</c:f>
              <c:numCache>
                <c:formatCode>General</c:formatCode>
                <c:ptCount val="4"/>
                <c:pt idx="0">
                  <c:v>2.81</c:v>
                </c:pt>
                <c:pt idx="1">
                  <c:v>3.69</c:v>
                </c:pt>
                <c:pt idx="2">
                  <c:v>1.48</c:v>
                </c:pt>
                <c:pt idx="3">
                  <c:v>2.2799999999999998</c:v>
                </c:pt>
              </c:numCache>
            </c:numRef>
          </c:val>
          <c:smooth val="0"/>
          <c:extLst xmlns:c16r2="http://schemas.microsoft.com/office/drawing/2015/06/chart">
            <c:ext xmlns:c16="http://schemas.microsoft.com/office/drawing/2014/chart" uri="{C3380CC4-5D6E-409C-BE32-E72D297353CC}">
              <c16:uniqueId val="{00000002-9905-4D24-9AD6-5558EB3221D2}"/>
            </c:ext>
          </c:extLst>
        </c:ser>
        <c:ser>
          <c:idx val="3"/>
          <c:order val="3"/>
          <c:tx>
            <c:strRef>
              <c:f>Sheet1!$E$1</c:f>
              <c:strCache>
                <c:ptCount val="1"/>
                <c:pt idx="0">
                  <c:v>TRANSPORT REVIEWS</c:v>
                </c:pt>
              </c:strCache>
            </c:strRef>
          </c:tx>
          <c:spPr>
            <a:ln w="30000">
              <a:solidFill>
                <a:srgbClr val="41B6E6"/>
              </a:solidFill>
            </a:ln>
          </c:spPr>
          <c:marker>
            <c:symbol val="none"/>
          </c:marker>
          <c:cat>
            <c:strRef>
              <c:f>Sheet1!$A$2:$A$5</c:f>
              <c:strCache>
                <c:ptCount val="4"/>
                <c:pt idx="0">
                  <c:v>2014</c:v>
                </c:pt>
                <c:pt idx="1">
                  <c:v>2015</c:v>
                </c:pt>
                <c:pt idx="2">
                  <c:v>2016</c:v>
                </c:pt>
                <c:pt idx="3">
                  <c:v>2017</c:v>
                </c:pt>
              </c:strCache>
            </c:strRef>
          </c:cat>
          <c:val>
            <c:numRef>
              <c:f>Sheet1!$E$2:$E$5</c:f>
              <c:numCache>
                <c:formatCode>General</c:formatCode>
                <c:ptCount val="4"/>
                <c:pt idx="0">
                  <c:v>3.18</c:v>
                </c:pt>
                <c:pt idx="1">
                  <c:v>3.02</c:v>
                </c:pt>
                <c:pt idx="2">
                  <c:v>3.79</c:v>
                </c:pt>
                <c:pt idx="3">
                  <c:v>3.73</c:v>
                </c:pt>
              </c:numCache>
            </c:numRef>
          </c:val>
          <c:smooth val="0"/>
          <c:extLst xmlns:c16r2="http://schemas.microsoft.com/office/drawing/2015/06/chart">
            <c:ext xmlns:c16="http://schemas.microsoft.com/office/drawing/2014/chart" uri="{C3380CC4-5D6E-409C-BE32-E72D297353CC}">
              <c16:uniqueId val="{00000003-9905-4D24-9AD6-5558EB3221D2}"/>
            </c:ext>
          </c:extLst>
        </c:ser>
        <c:ser>
          <c:idx val="4"/>
          <c:order val="4"/>
          <c:tx>
            <c:strRef>
              <c:f>Sheet1!$F$1</c:f>
              <c:strCache>
                <c:ptCount val="1"/>
                <c:pt idx="0">
                  <c:v>TRANSPORTATION</c:v>
                </c:pt>
              </c:strCache>
            </c:strRef>
          </c:tx>
          <c:spPr>
            <a:ln w="30000">
              <a:solidFill>
                <a:srgbClr val="75787B"/>
              </a:solidFill>
            </a:ln>
          </c:spPr>
          <c:marker>
            <c:symbol val="none"/>
          </c:marker>
          <c:cat>
            <c:strRef>
              <c:f>Sheet1!$A$2:$A$5</c:f>
              <c:strCache>
                <c:ptCount val="4"/>
                <c:pt idx="0">
                  <c:v>2014</c:v>
                </c:pt>
                <c:pt idx="1">
                  <c:v>2015</c:v>
                </c:pt>
                <c:pt idx="2">
                  <c:v>2016</c:v>
                </c:pt>
                <c:pt idx="3">
                  <c:v>2017</c:v>
                </c:pt>
              </c:strCache>
            </c:strRef>
          </c:cat>
          <c:val>
            <c:numRef>
              <c:f>Sheet1!$F$2:$F$5</c:f>
              <c:numCache>
                <c:formatCode>General</c:formatCode>
                <c:ptCount val="4"/>
                <c:pt idx="0">
                  <c:v>2.4900000000000002</c:v>
                </c:pt>
                <c:pt idx="1">
                  <c:v>2.1</c:v>
                </c:pt>
                <c:pt idx="2">
                  <c:v>2.37</c:v>
                </c:pt>
                <c:pt idx="3">
                  <c:v>2.85</c:v>
                </c:pt>
              </c:numCache>
            </c:numRef>
          </c:val>
          <c:smooth val="0"/>
          <c:extLst xmlns:c16r2="http://schemas.microsoft.com/office/drawing/2015/06/chart">
            <c:ext xmlns:c16="http://schemas.microsoft.com/office/drawing/2014/chart" uri="{C3380CC4-5D6E-409C-BE32-E72D297353CC}">
              <c16:uniqueId val="{00000004-9905-4D24-9AD6-5558EB3221D2}"/>
            </c:ext>
          </c:extLst>
        </c:ser>
        <c:ser>
          <c:idx val="5"/>
          <c:order val="5"/>
          <c:tx>
            <c:strRef>
              <c:f>Sheet1!$G$1</c:f>
              <c:strCache>
                <c:ptCount val="1"/>
                <c:pt idx="0">
                  <c:v>TRANSPORTATION RESEARCH RECORD</c:v>
                </c:pt>
              </c:strCache>
            </c:strRef>
          </c:tx>
          <c:spPr>
            <a:ln w="30000">
              <a:solidFill>
                <a:srgbClr val="FFB466"/>
              </a:solidFill>
            </a:ln>
          </c:spPr>
          <c:marker>
            <c:symbol val="none"/>
          </c:marker>
          <c:cat>
            <c:strRef>
              <c:f>Sheet1!$A$2:$A$5</c:f>
              <c:strCache>
                <c:ptCount val="4"/>
                <c:pt idx="0">
                  <c:v>2014</c:v>
                </c:pt>
                <c:pt idx="1">
                  <c:v>2015</c:v>
                </c:pt>
                <c:pt idx="2">
                  <c:v>2016</c:v>
                </c:pt>
                <c:pt idx="3">
                  <c:v>2017</c:v>
                </c:pt>
              </c:strCache>
            </c:strRef>
          </c:cat>
          <c:val>
            <c:numRef>
              <c:f>Sheet1!$G$2:$G$5</c:f>
              <c:numCache>
                <c:formatCode>General</c:formatCode>
                <c:ptCount val="4"/>
                <c:pt idx="0">
                  <c:v>0.57999999999999996</c:v>
                </c:pt>
                <c:pt idx="1">
                  <c:v>0.6</c:v>
                </c:pt>
                <c:pt idx="2">
                  <c:v>0.75</c:v>
                </c:pt>
                <c:pt idx="3">
                  <c:v>0.83</c:v>
                </c:pt>
              </c:numCache>
            </c:numRef>
          </c:val>
          <c:smooth val="0"/>
          <c:extLst xmlns:c16r2="http://schemas.microsoft.com/office/drawing/2015/06/chart">
            <c:ext xmlns:c16="http://schemas.microsoft.com/office/drawing/2014/chart" uri="{C3380CC4-5D6E-409C-BE32-E72D297353CC}">
              <c16:uniqueId val="{00000005-9905-4D24-9AD6-5558EB3221D2}"/>
            </c:ext>
          </c:extLst>
        </c:ser>
        <c:ser>
          <c:idx val="6"/>
          <c:order val="6"/>
          <c:tx>
            <c:strRef>
              <c:f>Sheet1!$H$1</c:f>
              <c:strCache>
                <c:ptCount val="1"/>
                <c:pt idx="0">
                  <c:v>TRANSPORTATION SCIENCE</c:v>
                </c:pt>
              </c:strCache>
            </c:strRef>
          </c:tx>
          <c:spPr>
            <a:ln w="30000">
              <a:solidFill>
                <a:srgbClr val="CEDC00"/>
              </a:solidFill>
            </a:ln>
          </c:spPr>
          <c:marker>
            <c:symbol val="none"/>
          </c:marker>
          <c:cat>
            <c:strRef>
              <c:f>Sheet1!$A$2:$A$5</c:f>
              <c:strCache>
                <c:ptCount val="4"/>
                <c:pt idx="0">
                  <c:v>2014</c:v>
                </c:pt>
                <c:pt idx="1">
                  <c:v>2015</c:v>
                </c:pt>
                <c:pt idx="2">
                  <c:v>2016</c:v>
                </c:pt>
                <c:pt idx="3">
                  <c:v>2017</c:v>
                </c:pt>
              </c:strCache>
            </c:strRef>
          </c:cat>
          <c:val>
            <c:numRef>
              <c:f>Sheet1!$H$2:$H$5</c:f>
              <c:numCache>
                <c:formatCode>General</c:formatCode>
                <c:ptCount val="4"/>
                <c:pt idx="0">
                  <c:v>3.11</c:v>
                </c:pt>
                <c:pt idx="1">
                  <c:v>3.9</c:v>
                </c:pt>
                <c:pt idx="2">
                  <c:v>3.69</c:v>
                </c:pt>
                <c:pt idx="3">
                  <c:v>4.2699999999999996</c:v>
                </c:pt>
              </c:numCache>
            </c:numRef>
          </c:val>
          <c:smooth val="0"/>
          <c:extLst xmlns:c16r2="http://schemas.microsoft.com/office/drawing/2015/06/chart">
            <c:ext xmlns:c16="http://schemas.microsoft.com/office/drawing/2014/chart" uri="{C3380CC4-5D6E-409C-BE32-E72D297353CC}">
              <c16:uniqueId val="{00000006-9905-4D24-9AD6-5558EB3221D2}"/>
            </c:ext>
          </c:extLst>
        </c:ser>
        <c:dLbls>
          <c:showLegendKey val="0"/>
          <c:showVal val="0"/>
          <c:showCatName val="0"/>
          <c:showSerName val="0"/>
          <c:showPercent val="0"/>
          <c:showBubbleSize val="0"/>
        </c:dLbls>
        <c:smooth val="0"/>
        <c:axId val="355190552"/>
        <c:axId val="355190944"/>
      </c:lineChart>
      <c:catAx>
        <c:axId val="355190552"/>
        <c:scaling>
          <c:orientation val="minMax"/>
        </c:scaling>
        <c:delete val="0"/>
        <c:axPos val="b"/>
        <c:numFmt formatCode="General" sourceLinked="0"/>
        <c:majorTickMark val="out"/>
        <c:minorTickMark val="none"/>
        <c:tickLblPos val="nextTo"/>
        <c:txPr>
          <a:bodyPr/>
          <a:lstStyle/>
          <a:p>
            <a:pPr>
              <a:defRPr sz="1000" b="0">
                <a:solidFill>
                  <a:srgbClr val="505050"/>
                </a:solidFill>
                <a:latin typeface="Arial"/>
              </a:defRPr>
            </a:pPr>
            <a:endParaRPr lang="en-US"/>
          </a:p>
        </c:txPr>
        <c:crossAx val="355190944"/>
        <c:crosses val="autoZero"/>
        <c:auto val="1"/>
        <c:lblAlgn val="ctr"/>
        <c:lblOffset val="100"/>
        <c:noMultiLvlLbl val="0"/>
      </c:catAx>
      <c:valAx>
        <c:axId val="355190944"/>
        <c:scaling>
          <c:orientation val="minMax"/>
        </c:scaling>
        <c:delete val="0"/>
        <c:axPos val="l"/>
        <c:title>
          <c:tx>
            <c:rich>
              <a:bodyPr/>
              <a:lstStyle/>
              <a:p>
                <a:pPr>
                  <a:defRPr/>
                </a:pPr>
                <a:r>
                  <a:rPr lang="en-GB" sz="1000" b="0">
                    <a:solidFill>
                      <a:srgbClr val="505050"/>
                    </a:solidFill>
                    <a:latin typeface="Arial"/>
                  </a:rPr>
                  <a:t>CiteScore</a:t>
                </a:r>
              </a:p>
            </c:rich>
          </c:tx>
          <c:overlay val="0"/>
        </c:title>
        <c:numFmt formatCode="#,##0.00" sourceLinked="0"/>
        <c:majorTickMark val="out"/>
        <c:minorTickMark val="none"/>
        <c:tickLblPos val="nextTo"/>
        <c:txPr>
          <a:bodyPr/>
          <a:lstStyle/>
          <a:p>
            <a:pPr>
              <a:defRPr sz="1000" b="0">
                <a:solidFill>
                  <a:srgbClr val="505050"/>
                </a:solidFill>
                <a:latin typeface="Arial"/>
              </a:defRPr>
            </a:pPr>
            <a:endParaRPr lang="en-US"/>
          </a:p>
        </c:txPr>
        <c:crossAx val="355190552"/>
        <c:crosses val="autoZero"/>
        <c:crossBetween val="between"/>
      </c:valAx>
    </c:plotArea>
    <c:legend>
      <c:legendPos val="b"/>
      <c:layout>
        <c:manualLayout>
          <c:xMode val="edge"/>
          <c:yMode val="edge"/>
          <c:x val="0.15621845684015689"/>
          <c:y val="0.56253663041861601"/>
          <c:w val="0.68756297385382381"/>
          <c:h val="0.35719772188816823"/>
        </c:manualLayout>
      </c:layout>
      <c:overlay val="0"/>
      <c:txPr>
        <a:bodyPr/>
        <a:lstStyle/>
        <a:p>
          <a:pPr>
            <a:defRPr sz="1000" b="0">
              <a:solidFill>
                <a:srgbClr val="505050"/>
              </a:solidFill>
              <a:latin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JOURNAL OF ADVANCED TRANSPORTATION</c:v>
                </c:pt>
              </c:strCache>
            </c:strRef>
          </c:tx>
          <c:spPr>
            <a:ln w="30000">
              <a:solidFill>
                <a:srgbClr val="FF8200"/>
              </a:solidFill>
            </a:ln>
          </c:spPr>
          <c:marker>
            <c:symbol val="none"/>
          </c:marker>
          <c:cat>
            <c:strRef>
              <c:f>Sheet1!$A$2:$A$5</c:f>
              <c:strCache>
                <c:ptCount val="4"/>
                <c:pt idx="0">
                  <c:v>2014</c:v>
                </c:pt>
                <c:pt idx="1">
                  <c:v>2015</c:v>
                </c:pt>
                <c:pt idx="2">
                  <c:v>2016</c:v>
                </c:pt>
                <c:pt idx="3">
                  <c:v>2017</c:v>
                </c:pt>
              </c:strCache>
            </c:strRef>
          </c:cat>
          <c:val>
            <c:numRef>
              <c:f>Sheet1!$B$2:$B$5</c:f>
              <c:numCache>
                <c:formatCode>General</c:formatCode>
                <c:ptCount val="4"/>
                <c:pt idx="0">
                  <c:v>554</c:v>
                </c:pt>
                <c:pt idx="1">
                  <c:v>538</c:v>
                </c:pt>
                <c:pt idx="2">
                  <c:v>796</c:v>
                </c:pt>
                <c:pt idx="3">
                  <c:v>898</c:v>
                </c:pt>
              </c:numCache>
            </c:numRef>
          </c:val>
          <c:smooth val="0"/>
          <c:extLst xmlns:c16r2="http://schemas.microsoft.com/office/drawing/2015/06/chart">
            <c:ext xmlns:c16="http://schemas.microsoft.com/office/drawing/2014/chart" uri="{C3380CC4-5D6E-409C-BE32-E72D297353CC}">
              <c16:uniqueId val="{00000000-3BBD-4188-B4EB-0035AB3E2958}"/>
            </c:ext>
          </c:extLst>
        </c:ser>
        <c:ser>
          <c:idx val="1"/>
          <c:order val="1"/>
          <c:tx>
            <c:strRef>
              <c:f>Sheet1!$C$1</c:f>
              <c:strCache>
                <c:ptCount val="1"/>
                <c:pt idx="0">
                  <c:v>JOURNAL OF PLANNING LITERATURE</c:v>
                </c:pt>
              </c:strCache>
            </c:strRef>
          </c:tx>
          <c:spPr>
            <a:ln w="30000">
              <a:solidFill>
                <a:srgbClr val="007398"/>
              </a:solidFill>
            </a:ln>
          </c:spPr>
          <c:marker>
            <c:symbol val="none"/>
          </c:marker>
          <c:cat>
            <c:strRef>
              <c:f>Sheet1!$A$2:$A$5</c:f>
              <c:strCache>
                <c:ptCount val="4"/>
                <c:pt idx="0">
                  <c:v>2014</c:v>
                </c:pt>
                <c:pt idx="1">
                  <c:v>2015</c:v>
                </c:pt>
                <c:pt idx="2">
                  <c:v>2016</c:v>
                </c:pt>
                <c:pt idx="3">
                  <c:v>2017</c:v>
                </c:pt>
              </c:strCache>
            </c:strRef>
          </c:cat>
          <c:val>
            <c:numRef>
              <c:f>Sheet1!$C$2:$C$5</c:f>
              <c:numCache>
                <c:formatCode>General</c:formatCode>
                <c:ptCount val="4"/>
                <c:pt idx="0">
                  <c:v>512</c:v>
                </c:pt>
                <c:pt idx="1">
                  <c:v>524</c:v>
                </c:pt>
                <c:pt idx="2">
                  <c:v>716</c:v>
                </c:pt>
                <c:pt idx="3">
                  <c:v>811</c:v>
                </c:pt>
              </c:numCache>
            </c:numRef>
          </c:val>
          <c:smooth val="0"/>
          <c:extLst xmlns:c16r2="http://schemas.microsoft.com/office/drawing/2015/06/chart">
            <c:ext xmlns:c16="http://schemas.microsoft.com/office/drawing/2014/chart" uri="{C3380CC4-5D6E-409C-BE32-E72D297353CC}">
              <c16:uniqueId val="{00000001-3BBD-4188-B4EB-0035AB3E2958}"/>
            </c:ext>
          </c:extLst>
        </c:ser>
        <c:ser>
          <c:idx val="2"/>
          <c:order val="2"/>
          <c:tx>
            <c:strRef>
              <c:f>Sheet1!$D$1</c:f>
              <c:strCache>
                <c:ptCount val="1"/>
                <c:pt idx="0">
                  <c:v>TRANSPORT REVIEWS</c:v>
                </c:pt>
              </c:strCache>
            </c:strRef>
          </c:tx>
          <c:spPr>
            <a:ln w="30000">
              <a:solidFill>
                <a:srgbClr val="C1C2C3"/>
              </a:solidFill>
            </a:ln>
          </c:spPr>
          <c:marker>
            <c:symbol val="none"/>
          </c:marker>
          <c:cat>
            <c:strRef>
              <c:f>Sheet1!$A$2:$A$5</c:f>
              <c:strCache>
                <c:ptCount val="4"/>
                <c:pt idx="0">
                  <c:v>2014</c:v>
                </c:pt>
                <c:pt idx="1">
                  <c:v>2015</c:v>
                </c:pt>
                <c:pt idx="2">
                  <c:v>2016</c:v>
                </c:pt>
                <c:pt idx="3">
                  <c:v>2017</c:v>
                </c:pt>
              </c:strCache>
            </c:strRef>
          </c:cat>
          <c:val>
            <c:numRef>
              <c:f>Sheet1!$D$2:$D$5</c:f>
              <c:numCache>
                <c:formatCode>General</c:formatCode>
                <c:ptCount val="4"/>
                <c:pt idx="0">
                  <c:v>1348</c:v>
                </c:pt>
                <c:pt idx="1">
                  <c:v>1482</c:v>
                </c:pt>
                <c:pt idx="2">
                  <c:v>2034</c:v>
                </c:pt>
                <c:pt idx="3">
                  <c:v>2363</c:v>
                </c:pt>
              </c:numCache>
            </c:numRef>
          </c:val>
          <c:smooth val="0"/>
          <c:extLst xmlns:c16r2="http://schemas.microsoft.com/office/drawing/2015/06/chart">
            <c:ext xmlns:c16="http://schemas.microsoft.com/office/drawing/2014/chart" uri="{C3380CC4-5D6E-409C-BE32-E72D297353CC}">
              <c16:uniqueId val="{00000002-3BBD-4188-B4EB-0035AB3E2958}"/>
            </c:ext>
          </c:extLst>
        </c:ser>
        <c:ser>
          <c:idx val="3"/>
          <c:order val="3"/>
          <c:tx>
            <c:strRef>
              <c:f>Sheet1!$E$1</c:f>
              <c:strCache>
                <c:ptCount val="1"/>
                <c:pt idx="0">
                  <c:v>TRANSPORTATION</c:v>
                </c:pt>
              </c:strCache>
            </c:strRef>
          </c:tx>
          <c:spPr>
            <a:ln w="30000">
              <a:solidFill>
                <a:srgbClr val="41B6E6"/>
              </a:solidFill>
            </a:ln>
          </c:spPr>
          <c:marker>
            <c:symbol val="none"/>
          </c:marker>
          <c:cat>
            <c:strRef>
              <c:f>Sheet1!$A$2:$A$5</c:f>
              <c:strCache>
                <c:ptCount val="4"/>
                <c:pt idx="0">
                  <c:v>2014</c:v>
                </c:pt>
                <c:pt idx="1">
                  <c:v>2015</c:v>
                </c:pt>
                <c:pt idx="2">
                  <c:v>2016</c:v>
                </c:pt>
                <c:pt idx="3">
                  <c:v>2017</c:v>
                </c:pt>
              </c:strCache>
            </c:strRef>
          </c:cat>
          <c:val>
            <c:numRef>
              <c:f>Sheet1!$E$2:$E$5</c:f>
              <c:numCache>
                <c:formatCode>General</c:formatCode>
                <c:ptCount val="4"/>
                <c:pt idx="0">
                  <c:v>1945</c:v>
                </c:pt>
                <c:pt idx="1">
                  <c:v>2011</c:v>
                </c:pt>
                <c:pt idx="2">
                  <c:v>2692</c:v>
                </c:pt>
                <c:pt idx="3">
                  <c:v>3125</c:v>
                </c:pt>
              </c:numCache>
            </c:numRef>
          </c:val>
          <c:smooth val="0"/>
          <c:extLst xmlns:c16r2="http://schemas.microsoft.com/office/drawing/2015/06/chart">
            <c:ext xmlns:c16="http://schemas.microsoft.com/office/drawing/2014/chart" uri="{C3380CC4-5D6E-409C-BE32-E72D297353CC}">
              <c16:uniqueId val="{00000003-3BBD-4188-B4EB-0035AB3E2958}"/>
            </c:ext>
          </c:extLst>
        </c:ser>
        <c:ser>
          <c:idx val="4"/>
          <c:order val="4"/>
          <c:tx>
            <c:strRef>
              <c:f>Sheet1!$F$1</c:f>
              <c:strCache>
                <c:ptCount val="1"/>
                <c:pt idx="0">
                  <c:v>TRANSPORTATION RESEARCH RECORD</c:v>
                </c:pt>
              </c:strCache>
            </c:strRef>
          </c:tx>
          <c:spPr>
            <a:ln w="30000">
              <a:solidFill>
                <a:srgbClr val="75787B"/>
              </a:solidFill>
            </a:ln>
          </c:spPr>
          <c:marker>
            <c:symbol val="none"/>
          </c:marker>
          <c:cat>
            <c:strRef>
              <c:f>Sheet1!$A$2:$A$5</c:f>
              <c:strCache>
                <c:ptCount val="4"/>
                <c:pt idx="0">
                  <c:v>2014</c:v>
                </c:pt>
                <c:pt idx="1">
                  <c:v>2015</c:v>
                </c:pt>
                <c:pt idx="2">
                  <c:v>2016</c:v>
                </c:pt>
                <c:pt idx="3">
                  <c:v>2017</c:v>
                </c:pt>
              </c:strCache>
            </c:strRef>
          </c:cat>
          <c:val>
            <c:numRef>
              <c:f>Sheet1!$F$2:$F$5</c:f>
              <c:numCache>
                <c:formatCode>General</c:formatCode>
                <c:ptCount val="4"/>
                <c:pt idx="0">
                  <c:v>0</c:v>
                </c:pt>
                <c:pt idx="1">
                  <c:v>12833</c:v>
                </c:pt>
                <c:pt idx="2">
                  <c:v>16327</c:v>
                </c:pt>
                <c:pt idx="3">
                  <c:v>17900</c:v>
                </c:pt>
              </c:numCache>
            </c:numRef>
          </c:val>
          <c:smooth val="0"/>
          <c:extLst xmlns:c16r2="http://schemas.microsoft.com/office/drawing/2015/06/chart">
            <c:ext xmlns:c16="http://schemas.microsoft.com/office/drawing/2014/chart" uri="{C3380CC4-5D6E-409C-BE32-E72D297353CC}">
              <c16:uniqueId val="{00000004-3BBD-4188-B4EB-0035AB3E2958}"/>
            </c:ext>
          </c:extLst>
        </c:ser>
        <c:ser>
          <c:idx val="5"/>
          <c:order val="5"/>
          <c:tx>
            <c:strRef>
              <c:f>Sheet1!$G$1</c:f>
              <c:strCache>
                <c:ptCount val="1"/>
                <c:pt idx="0">
                  <c:v>TRANSPORTATION SCIENCE</c:v>
                </c:pt>
              </c:strCache>
            </c:strRef>
          </c:tx>
          <c:spPr>
            <a:ln w="30000">
              <a:solidFill>
                <a:srgbClr val="FFB466"/>
              </a:solidFill>
            </a:ln>
          </c:spPr>
          <c:marker>
            <c:symbol val="none"/>
          </c:marker>
          <c:cat>
            <c:strRef>
              <c:f>Sheet1!$A$2:$A$5</c:f>
              <c:strCache>
                <c:ptCount val="4"/>
                <c:pt idx="0">
                  <c:v>2014</c:v>
                </c:pt>
                <c:pt idx="1">
                  <c:v>2015</c:v>
                </c:pt>
                <c:pt idx="2">
                  <c:v>2016</c:v>
                </c:pt>
                <c:pt idx="3">
                  <c:v>2017</c:v>
                </c:pt>
              </c:strCache>
            </c:strRef>
          </c:cat>
          <c:val>
            <c:numRef>
              <c:f>Sheet1!$G$2:$G$5</c:f>
              <c:numCache>
                <c:formatCode>General</c:formatCode>
                <c:ptCount val="4"/>
                <c:pt idx="0">
                  <c:v>3586</c:v>
                </c:pt>
                <c:pt idx="1">
                  <c:v>3945</c:v>
                </c:pt>
                <c:pt idx="2">
                  <c:v>4456</c:v>
                </c:pt>
                <c:pt idx="3">
                  <c:v>5171</c:v>
                </c:pt>
              </c:numCache>
            </c:numRef>
          </c:val>
          <c:smooth val="0"/>
          <c:extLst xmlns:c16r2="http://schemas.microsoft.com/office/drawing/2015/06/chart">
            <c:ext xmlns:c16="http://schemas.microsoft.com/office/drawing/2014/chart" uri="{C3380CC4-5D6E-409C-BE32-E72D297353CC}">
              <c16:uniqueId val="{00000005-3BBD-4188-B4EB-0035AB3E2958}"/>
            </c:ext>
          </c:extLst>
        </c:ser>
        <c:dLbls>
          <c:showLegendKey val="0"/>
          <c:showVal val="0"/>
          <c:showCatName val="0"/>
          <c:showSerName val="0"/>
          <c:showPercent val="0"/>
          <c:showBubbleSize val="0"/>
        </c:dLbls>
        <c:smooth val="0"/>
        <c:axId val="353888136"/>
        <c:axId val="353890096"/>
      </c:lineChart>
      <c:catAx>
        <c:axId val="353888136"/>
        <c:scaling>
          <c:orientation val="minMax"/>
        </c:scaling>
        <c:delete val="0"/>
        <c:axPos val="b"/>
        <c:numFmt formatCode="General" sourceLinked="0"/>
        <c:majorTickMark val="out"/>
        <c:minorTickMark val="none"/>
        <c:tickLblPos val="nextTo"/>
        <c:txPr>
          <a:bodyPr/>
          <a:lstStyle/>
          <a:p>
            <a:pPr>
              <a:defRPr sz="1000" b="0">
                <a:solidFill>
                  <a:srgbClr val="505050"/>
                </a:solidFill>
                <a:latin typeface="Arial"/>
              </a:defRPr>
            </a:pPr>
            <a:endParaRPr lang="en-US"/>
          </a:p>
        </c:txPr>
        <c:crossAx val="353890096"/>
        <c:crosses val="autoZero"/>
        <c:auto val="1"/>
        <c:lblAlgn val="ctr"/>
        <c:lblOffset val="100"/>
        <c:noMultiLvlLbl val="0"/>
      </c:catAx>
      <c:valAx>
        <c:axId val="353890096"/>
        <c:scaling>
          <c:orientation val="minMax"/>
        </c:scaling>
        <c:delete val="0"/>
        <c:axPos val="l"/>
        <c:title>
          <c:tx>
            <c:rich>
              <a:bodyPr/>
              <a:lstStyle/>
              <a:p>
                <a:pPr>
                  <a:defRPr/>
                </a:pPr>
                <a:r>
                  <a:rPr lang="en-GB" sz="1000" b="0">
                    <a:solidFill>
                      <a:srgbClr val="505050"/>
                    </a:solidFill>
                    <a:latin typeface="Arial"/>
                  </a:rPr>
                  <a:t>Citations</a:t>
                </a:r>
              </a:p>
            </c:rich>
          </c:tx>
          <c:overlay val="0"/>
        </c:title>
        <c:numFmt formatCode="General" sourceLinked="1"/>
        <c:majorTickMark val="out"/>
        <c:minorTickMark val="none"/>
        <c:tickLblPos val="nextTo"/>
        <c:txPr>
          <a:bodyPr/>
          <a:lstStyle/>
          <a:p>
            <a:pPr>
              <a:defRPr sz="1000" b="0">
                <a:solidFill>
                  <a:srgbClr val="505050"/>
                </a:solidFill>
                <a:latin typeface="Arial"/>
              </a:defRPr>
            </a:pPr>
            <a:endParaRPr lang="en-US"/>
          </a:p>
        </c:txPr>
        <c:crossAx val="353888136"/>
        <c:crosses val="autoZero"/>
        <c:crossBetween val="between"/>
      </c:valAx>
    </c:plotArea>
    <c:legend>
      <c:legendPos val="b"/>
      <c:overlay val="0"/>
      <c:txPr>
        <a:bodyPr/>
        <a:lstStyle/>
        <a:p>
          <a:pPr>
            <a:defRPr sz="1000" b="0">
              <a:solidFill>
                <a:srgbClr val="505050"/>
              </a:solidFill>
              <a:latin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b="0">
                <a:solidFill>
                  <a:srgbClr val="505050"/>
                </a:solidFill>
                <a:latin typeface="Arial"/>
              </a:rPr>
              <a:t>Rejection Rate</a:t>
            </a:r>
          </a:p>
        </c:rich>
      </c:tx>
      <c:overlay val="0"/>
    </c:title>
    <c:autoTitleDeleted val="0"/>
    <c:plotArea>
      <c:layout/>
      <c:barChart>
        <c:barDir val="col"/>
        <c:grouping val="stacked"/>
        <c:varyColors val="1"/>
        <c:ser>
          <c:idx val="0"/>
          <c:order val="0"/>
          <c:tx>
            <c:strRef>
              <c:f>Sheet1!$B$1</c:f>
              <c:strCache>
                <c:ptCount val="1"/>
                <c:pt idx="0">
                  <c:v>Standard Reject Rate</c:v>
                </c:pt>
              </c:strCache>
            </c:strRef>
          </c:tx>
          <c:spPr>
            <a:solidFill>
              <a:srgbClr val="FF8200"/>
            </a:solidFill>
            <a:ln>
              <a:solidFill>
                <a:srgbClr val="FFFFFF"/>
              </a:solidFill>
            </a:ln>
          </c:spPr>
          <c:invertIfNegative val="1"/>
          <c:dLbls>
            <c:numFmt formatCode="0&quot;%&quot;" sourceLinked="0"/>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Sheet1!$B$2:$B$6</c:f>
              <c:numCache>
                <c:formatCode>General</c:formatCode>
                <c:ptCount val="5"/>
                <c:pt idx="0">
                  <c:v>49</c:v>
                </c:pt>
                <c:pt idx="1">
                  <c:v>44</c:v>
                </c:pt>
                <c:pt idx="2">
                  <c:v>41</c:v>
                </c:pt>
                <c:pt idx="3">
                  <c:v>43</c:v>
                </c:pt>
                <c:pt idx="4">
                  <c:v>40</c:v>
                </c:pt>
              </c:numCache>
            </c:numRef>
          </c:val>
          <c:extLst xmlns:c16r2="http://schemas.microsoft.com/office/drawing/2015/06/chart">
            <c:ext xmlns:c16="http://schemas.microsoft.com/office/drawing/2014/chart" uri="{C3380CC4-5D6E-409C-BE32-E72D297353CC}">
              <c16:uniqueId val="{00000000-309D-4F56-8601-707D643AEA77}"/>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1"/>
          <c:order val="1"/>
          <c:tx>
            <c:strRef>
              <c:f>Sheet1!$C$1</c:f>
              <c:strCache>
                <c:ptCount val="1"/>
                <c:pt idx="0">
                  <c:v>Desk Reject Rate</c:v>
                </c:pt>
              </c:strCache>
            </c:strRef>
          </c:tx>
          <c:spPr>
            <a:solidFill>
              <a:srgbClr val="007398"/>
            </a:solidFill>
            <a:ln>
              <a:solidFill>
                <a:srgbClr val="FFFFFF"/>
              </a:solidFill>
            </a:ln>
          </c:spPr>
          <c:invertIfNegative val="1"/>
          <c:dLbls>
            <c:numFmt formatCode="0&quot;%&quot;" sourceLinked="0"/>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Sheet1!$C$2:$C$6</c:f>
              <c:numCache>
                <c:formatCode>General</c:formatCode>
                <c:ptCount val="5"/>
                <c:pt idx="0">
                  <c:v>7.0000000000000009</c:v>
                </c:pt>
                <c:pt idx="1">
                  <c:v>19</c:v>
                </c:pt>
                <c:pt idx="2">
                  <c:v>19</c:v>
                </c:pt>
                <c:pt idx="3">
                  <c:v>25</c:v>
                </c:pt>
                <c:pt idx="4">
                  <c:v>23</c:v>
                </c:pt>
              </c:numCache>
            </c:numRef>
          </c:val>
          <c:extLst xmlns:c16r2="http://schemas.microsoft.com/office/drawing/2015/06/chart">
            <c:ext xmlns:c16="http://schemas.microsoft.com/office/drawing/2014/chart" uri="{C3380CC4-5D6E-409C-BE32-E72D297353CC}">
              <c16:uniqueId val="{00000001-309D-4F56-8601-707D643AEA77}"/>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dLbls>
          <c:showLegendKey val="0"/>
          <c:showVal val="1"/>
          <c:showCatName val="0"/>
          <c:showSerName val="0"/>
          <c:showPercent val="0"/>
          <c:showBubbleSize val="0"/>
        </c:dLbls>
        <c:gapWidth val="100"/>
        <c:overlap val="100"/>
        <c:axId val="145847824"/>
        <c:axId val="145847432"/>
      </c:barChart>
      <c:catAx>
        <c:axId val="145847824"/>
        <c:scaling>
          <c:orientation val="minMax"/>
        </c:scaling>
        <c:delete val="0"/>
        <c:axPos val="b"/>
        <c:numFmt formatCode="General" sourceLinked="0"/>
        <c:majorTickMark val="out"/>
        <c:minorTickMark val="none"/>
        <c:tickLblPos val="nextTo"/>
        <c:txPr>
          <a:bodyPr/>
          <a:lstStyle/>
          <a:p>
            <a:pPr>
              <a:defRPr sz="1000" b="0">
                <a:solidFill>
                  <a:srgbClr val="505050"/>
                </a:solidFill>
                <a:latin typeface="Arial"/>
              </a:defRPr>
            </a:pPr>
            <a:endParaRPr lang="en-US"/>
          </a:p>
        </c:txPr>
        <c:crossAx val="145847432"/>
        <c:crosses val="autoZero"/>
        <c:auto val="1"/>
        <c:lblAlgn val="ctr"/>
        <c:lblOffset val="100"/>
        <c:noMultiLvlLbl val="0"/>
      </c:catAx>
      <c:valAx>
        <c:axId val="145847432"/>
        <c:scaling>
          <c:orientation val="minMax"/>
          <c:max val="100"/>
          <c:min val="0"/>
        </c:scaling>
        <c:delete val="0"/>
        <c:axPos val="l"/>
        <c:numFmt formatCode="0&quot;%&quot;" sourceLinked="0"/>
        <c:majorTickMark val="out"/>
        <c:minorTickMark val="none"/>
        <c:tickLblPos val="nextTo"/>
        <c:txPr>
          <a:bodyPr/>
          <a:lstStyle/>
          <a:p>
            <a:pPr>
              <a:defRPr sz="1000" b="0">
                <a:solidFill>
                  <a:srgbClr val="505050"/>
                </a:solidFill>
                <a:latin typeface="Arial"/>
              </a:defRPr>
            </a:pPr>
            <a:endParaRPr lang="en-US"/>
          </a:p>
        </c:txPr>
        <c:crossAx val="145847824"/>
        <c:crosses val="autoZero"/>
        <c:crossBetween val="between"/>
        <c:majorUnit val="20"/>
      </c:valAx>
    </c:plotArea>
    <c:legend>
      <c:legendPos val="r"/>
      <c:overlay val="0"/>
      <c:txPr>
        <a:bodyPr/>
        <a:lstStyle/>
        <a:p>
          <a:pPr>
            <a:defRPr sz="1000" b="0">
              <a:solidFill>
                <a:srgbClr val="505050"/>
              </a:solidFill>
              <a:latin typeface="Aria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Africa</c:v>
                </c:pt>
              </c:strCache>
            </c:strRef>
          </c:tx>
          <c:spPr>
            <a:solidFill>
              <a:srgbClr val="FF8200"/>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Sheet1!$B$2:$B$6</c:f>
              <c:numCache>
                <c:formatCode>General</c:formatCode>
                <c:ptCount val="5"/>
                <c:pt idx="0">
                  <c:v>9</c:v>
                </c:pt>
                <c:pt idx="1">
                  <c:v>9</c:v>
                </c:pt>
                <c:pt idx="2">
                  <c:v>22</c:v>
                </c:pt>
                <c:pt idx="3">
                  <c:v>20</c:v>
                </c:pt>
                <c:pt idx="4">
                  <c:v>6</c:v>
                </c:pt>
              </c:numCache>
            </c:numRef>
          </c:val>
          <c:extLst xmlns:c16r2="http://schemas.microsoft.com/office/drawing/2015/06/chart">
            <c:ext xmlns:c16="http://schemas.microsoft.com/office/drawing/2014/chart" uri="{C3380CC4-5D6E-409C-BE32-E72D297353CC}">
              <c16:uniqueId val="{00000000-CF30-4B2F-9840-811FC155D4C9}"/>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1"/>
          <c:order val="1"/>
          <c:tx>
            <c:strRef>
              <c:f>Sheet1!$C$1</c:f>
              <c:strCache>
                <c:ptCount val="1"/>
                <c:pt idx="0">
                  <c:v>Asia</c:v>
                </c:pt>
              </c:strCache>
            </c:strRef>
          </c:tx>
          <c:spPr>
            <a:solidFill>
              <a:srgbClr val="007398"/>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Sheet1!$C$2:$C$6</c:f>
              <c:numCache>
                <c:formatCode>General</c:formatCode>
                <c:ptCount val="5"/>
                <c:pt idx="0">
                  <c:v>38</c:v>
                </c:pt>
                <c:pt idx="1">
                  <c:v>82</c:v>
                </c:pt>
                <c:pt idx="2">
                  <c:v>94</c:v>
                </c:pt>
                <c:pt idx="3">
                  <c:v>118</c:v>
                </c:pt>
                <c:pt idx="4">
                  <c:v>51</c:v>
                </c:pt>
              </c:numCache>
            </c:numRef>
          </c:val>
          <c:extLst xmlns:c16r2="http://schemas.microsoft.com/office/drawing/2015/06/chart">
            <c:ext xmlns:c16="http://schemas.microsoft.com/office/drawing/2014/chart" uri="{C3380CC4-5D6E-409C-BE32-E72D297353CC}">
              <c16:uniqueId val="{00000001-CF30-4B2F-9840-811FC155D4C9}"/>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2"/>
          <c:order val="2"/>
          <c:tx>
            <c:strRef>
              <c:f>Sheet1!$D$1</c:f>
              <c:strCache>
                <c:ptCount val="1"/>
                <c:pt idx="0">
                  <c:v>Europe</c:v>
                </c:pt>
              </c:strCache>
            </c:strRef>
          </c:tx>
          <c:spPr>
            <a:solidFill>
              <a:srgbClr val="C1C2C3"/>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Sheet1!$D$2:$D$6</c:f>
              <c:numCache>
                <c:formatCode>General</c:formatCode>
                <c:ptCount val="5"/>
                <c:pt idx="0">
                  <c:v>48</c:v>
                </c:pt>
                <c:pt idx="1">
                  <c:v>58</c:v>
                </c:pt>
                <c:pt idx="2">
                  <c:v>73</c:v>
                </c:pt>
                <c:pt idx="3">
                  <c:v>94</c:v>
                </c:pt>
                <c:pt idx="4">
                  <c:v>25</c:v>
                </c:pt>
              </c:numCache>
            </c:numRef>
          </c:val>
          <c:extLst xmlns:c16r2="http://schemas.microsoft.com/office/drawing/2015/06/chart">
            <c:ext xmlns:c16="http://schemas.microsoft.com/office/drawing/2014/chart" uri="{C3380CC4-5D6E-409C-BE32-E72D297353CC}">
              <c16:uniqueId val="{00000002-CF30-4B2F-9840-811FC155D4C9}"/>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3"/>
          <c:order val="3"/>
          <c:tx>
            <c:strRef>
              <c:f>Sheet1!$E$1</c:f>
              <c:strCache>
                <c:ptCount val="1"/>
                <c:pt idx="0">
                  <c:v>North and Central America</c:v>
                </c:pt>
              </c:strCache>
            </c:strRef>
          </c:tx>
          <c:spPr>
            <a:solidFill>
              <a:srgbClr val="41B6E6"/>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Sheet1!$E$2:$E$6</c:f>
              <c:numCache>
                <c:formatCode>General</c:formatCode>
                <c:ptCount val="5"/>
                <c:pt idx="0">
                  <c:v>25</c:v>
                </c:pt>
                <c:pt idx="1">
                  <c:v>38</c:v>
                </c:pt>
                <c:pt idx="2">
                  <c:v>40</c:v>
                </c:pt>
                <c:pt idx="3">
                  <c:v>45</c:v>
                </c:pt>
                <c:pt idx="4">
                  <c:v>16</c:v>
                </c:pt>
              </c:numCache>
            </c:numRef>
          </c:val>
          <c:extLst xmlns:c16r2="http://schemas.microsoft.com/office/drawing/2015/06/chart">
            <c:ext xmlns:c16="http://schemas.microsoft.com/office/drawing/2014/chart" uri="{C3380CC4-5D6E-409C-BE32-E72D297353CC}">
              <c16:uniqueId val="{00000003-CF30-4B2F-9840-811FC155D4C9}"/>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4"/>
          <c:order val="4"/>
          <c:tx>
            <c:strRef>
              <c:f>Sheet1!$F$1</c:f>
              <c:strCache>
                <c:ptCount val="1"/>
                <c:pt idx="0">
                  <c:v>Oceania</c:v>
                </c:pt>
              </c:strCache>
            </c:strRef>
          </c:tx>
          <c:spPr>
            <a:solidFill>
              <a:srgbClr val="75787B"/>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Sheet1!$F$2:$F$6</c:f>
              <c:numCache>
                <c:formatCode>General</c:formatCode>
                <c:ptCount val="5"/>
                <c:pt idx="0">
                  <c:v>4</c:v>
                </c:pt>
                <c:pt idx="1">
                  <c:v>9</c:v>
                </c:pt>
                <c:pt idx="2">
                  <c:v>15</c:v>
                </c:pt>
                <c:pt idx="3">
                  <c:v>12</c:v>
                </c:pt>
                <c:pt idx="4">
                  <c:v>3</c:v>
                </c:pt>
              </c:numCache>
            </c:numRef>
          </c:val>
          <c:extLst xmlns:c16r2="http://schemas.microsoft.com/office/drawing/2015/06/chart">
            <c:ext xmlns:c16="http://schemas.microsoft.com/office/drawing/2014/chart" uri="{C3380CC4-5D6E-409C-BE32-E72D297353CC}">
              <c16:uniqueId val="{00000004-CF30-4B2F-9840-811FC155D4C9}"/>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5"/>
          <c:order val="5"/>
          <c:tx>
            <c:strRef>
              <c:f>Sheet1!$G$1</c:f>
              <c:strCache>
                <c:ptCount val="1"/>
                <c:pt idx="0">
                  <c:v>South America</c:v>
                </c:pt>
              </c:strCache>
            </c:strRef>
          </c:tx>
          <c:spPr>
            <a:solidFill>
              <a:srgbClr val="FFB466"/>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Sheet1!$G$2:$G$6</c:f>
              <c:numCache>
                <c:formatCode>General</c:formatCode>
                <c:ptCount val="5"/>
                <c:pt idx="0">
                  <c:v>5</c:v>
                </c:pt>
                <c:pt idx="1">
                  <c:v>11</c:v>
                </c:pt>
                <c:pt idx="2">
                  <c:v>13</c:v>
                </c:pt>
                <c:pt idx="3">
                  <c:v>22</c:v>
                </c:pt>
                <c:pt idx="4">
                  <c:v>5</c:v>
                </c:pt>
              </c:numCache>
            </c:numRef>
          </c:val>
          <c:extLst xmlns:c16r2="http://schemas.microsoft.com/office/drawing/2015/06/chart">
            <c:ext xmlns:c16="http://schemas.microsoft.com/office/drawing/2014/chart" uri="{C3380CC4-5D6E-409C-BE32-E72D297353CC}">
              <c16:uniqueId val="{00000005-CF30-4B2F-9840-811FC155D4C9}"/>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6"/>
          <c:order val="6"/>
          <c:tx>
            <c:strRef>
              <c:f>Sheet1!$H$1</c:f>
              <c:strCache>
                <c:ptCount val="1"/>
                <c:pt idx="0">
                  <c:v>Unknown</c:v>
                </c:pt>
              </c:strCache>
            </c:strRef>
          </c:tx>
          <c:spPr>
            <a:solidFill>
              <a:srgbClr val="CEDC00"/>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Sheet1!$H$2:$H$6</c:f>
              <c:numCache>
                <c:formatCode>General</c:formatCode>
                <c:ptCount val="5"/>
                <c:pt idx="0">
                  <c:v>2</c:v>
                </c:pt>
                <c:pt idx="1">
                  <c:v>7</c:v>
                </c:pt>
                <c:pt idx="2">
                  <c:v>3</c:v>
                </c:pt>
                <c:pt idx="3">
                  <c:v>3</c:v>
                </c:pt>
                <c:pt idx="4">
                  <c:v>0</c:v>
                </c:pt>
              </c:numCache>
            </c:numRef>
          </c:val>
          <c:extLst xmlns:c16r2="http://schemas.microsoft.com/office/drawing/2015/06/chart">
            <c:ext xmlns:c16="http://schemas.microsoft.com/office/drawing/2014/chart" uri="{C3380CC4-5D6E-409C-BE32-E72D297353CC}">
              <c16:uniqueId val="{00000006-CF30-4B2F-9840-811FC155D4C9}"/>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dLbls>
          <c:showLegendKey val="0"/>
          <c:showVal val="1"/>
          <c:showCatName val="0"/>
          <c:showSerName val="0"/>
          <c:showPercent val="0"/>
          <c:showBubbleSize val="0"/>
        </c:dLbls>
        <c:gapWidth val="150"/>
        <c:axId val="145846256"/>
        <c:axId val="145846648"/>
      </c:barChart>
      <c:catAx>
        <c:axId val="145846256"/>
        <c:scaling>
          <c:orientation val="minMax"/>
        </c:scaling>
        <c:delete val="0"/>
        <c:axPos val="b"/>
        <c:numFmt formatCode="General" sourceLinked="0"/>
        <c:majorTickMark val="out"/>
        <c:minorTickMark val="none"/>
        <c:tickLblPos val="nextTo"/>
        <c:txPr>
          <a:bodyPr/>
          <a:lstStyle/>
          <a:p>
            <a:pPr>
              <a:defRPr sz="1000" b="0">
                <a:solidFill>
                  <a:srgbClr val="505050"/>
                </a:solidFill>
                <a:latin typeface="Arial"/>
              </a:defRPr>
            </a:pPr>
            <a:endParaRPr lang="en-US"/>
          </a:p>
        </c:txPr>
        <c:crossAx val="145846648"/>
        <c:crosses val="autoZero"/>
        <c:auto val="1"/>
        <c:lblAlgn val="ctr"/>
        <c:lblOffset val="100"/>
        <c:noMultiLvlLbl val="0"/>
      </c:catAx>
      <c:valAx>
        <c:axId val="145846648"/>
        <c:scaling>
          <c:orientation val="minMax"/>
        </c:scaling>
        <c:delete val="0"/>
        <c:axPos val="l"/>
        <c:title>
          <c:tx>
            <c:rich>
              <a:bodyPr/>
              <a:lstStyle/>
              <a:p>
                <a:pPr>
                  <a:defRPr/>
                </a:pPr>
                <a:r>
                  <a:rPr lang="en-GB" sz="1000" b="0">
                    <a:solidFill>
                      <a:srgbClr val="505050"/>
                    </a:solidFill>
                    <a:latin typeface="Arial"/>
                  </a:rPr>
                  <a:t>Submitted Articles</a:t>
                </a:r>
              </a:p>
            </c:rich>
          </c:tx>
          <c:overlay val="0"/>
        </c:title>
        <c:numFmt formatCode="General" sourceLinked="1"/>
        <c:majorTickMark val="out"/>
        <c:minorTickMark val="none"/>
        <c:tickLblPos val="nextTo"/>
        <c:txPr>
          <a:bodyPr/>
          <a:lstStyle/>
          <a:p>
            <a:pPr>
              <a:defRPr sz="1000" b="0">
                <a:solidFill>
                  <a:srgbClr val="505050"/>
                </a:solidFill>
                <a:latin typeface="Arial"/>
              </a:defRPr>
            </a:pPr>
            <a:endParaRPr lang="en-US"/>
          </a:p>
        </c:txPr>
        <c:crossAx val="145846256"/>
        <c:crosses val="autoZero"/>
        <c:crossBetween val="between"/>
      </c:valAx>
    </c:plotArea>
    <c:legend>
      <c:legendPos val="b"/>
      <c:overlay val="0"/>
      <c:txPr>
        <a:bodyPr/>
        <a:lstStyle/>
        <a:p>
          <a:pPr>
            <a:defRPr sz="1000" b="0">
              <a:solidFill>
                <a:srgbClr val="505050"/>
              </a:solidFill>
              <a:latin typeface="Aria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b="0">
                <a:solidFill>
                  <a:srgbClr val="505050"/>
                </a:solidFill>
                <a:latin typeface="Arial"/>
              </a:rPr>
              <a:t>Trend of Top 10 Countries (2018)</a:t>
            </a:r>
          </a:p>
        </c:rich>
      </c:tx>
      <c:overlay val="0"/>
    </c:title>
    <c:autoTitleDeleted val="0"/>
    <c:plotArea>
      <c:layout/>
      <c:barChart>
        <c:barDir val="col"/>
        <c:grouping val="clustered"/>
        <c:varyColors val="1"/>
        <c:ser>
          <c:idx val="0"/>
          <c:order val="0"/>
          <c:tx>
            <c:strRef>
              <c:f>Sheet1!$B$1</c:f>
              <c:strCache>
                <c:ptCount val="1"/>
                <c:pt idx="0">
                  <c:v>2017</c:v>
                </c:pt>
              </c:strCache>
            </c:strRef>
          </c:tx>
          <c:spPr>
            <a:solidFill>
              <a:srgbClr val="FF8200"/>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India</c:v>
                </c:pt>
                <c:pt idx="1">
                  <c:v>United States</c:v>
                </c:pt>
                <c:pt idx="2">
                  <c:v>Iran</c:v>
                </c:pt>
                <c:pt idx="3">
                  <c:v>Brazil</c:v>
                </c:pt>
                <c:pt idx="4">
                  <c:v>Italy</c:v>
                </c:pt>
                <c:pt idx="5">
                  <c:v>Canada</c:v>
                </c:pt>
                <c:pt idx="6">
                  <c:v>Sweden</c:v>
                </c:pt>
                <c:pt idx="7">
                  <c:v>Turkey</c:v>
                </c:pt>
                <c:pt idx="8">
                  <c:v>United Kingdom</c:v>
                </c:pt>
                <c:pt idx="9">
                  <c:v>China</c:v>
                </c:pt>
              </c:strCache>
            </c:strRef>
          </c:cat>
          <c:val>
            <c:numRef>
              <c:f>Sheet1!$B$2:$B$11</c:f>
              <c:numCache>
                <c:formatCode>General</c:formatCode>
                <c:ptCount val="10"/>
                <c:pt idx="0">
                  <c:v>30</c:v>
                </c:pt>
                <c:pt idx="1">
                  <c:v>32</c:v>
                </c:pt>
                <c:pt idx="2">
                  <c:v>14</c:v>
                </c:pt>
                <c:pt idx="3">
                  <c:v>12</c:v>
                </c:pt>
                <c:pt idx="4">
                  <c:v>7</c:v>
                </c:pt>
                <c:pt idx="5">
                  <c:v>4</c:v>
                </c:pt>
                <c:pt idx="6">
                  <c:v>8</c:v>
                </c:pt>
                <c:pt idx="7">
                  <c:v>7</c:v>
                </c:pt>
                <c:pt idx="8">
                  <c:v>11</c:v>
                </c:pt>
                <c:pt idx="9">
                  <c:v>8</c:v>
                </c:pt>
              </c:numCache>
            </c:numRef>
          </c:val>
          <c:extLst xmlns:c16r2="http://schemas.microsoft.com/office/drawing/2015/06/chart">
            <c:ext xmlns:c16="http://schemas.microsoft.com/office/drawing/2014/chart" uri="{C3380CC4-5D6E-409C-BE32-E72D297353CC}">
              <c16:uniqueId val="{00000000-C76C-4DDF-9CE6-8828C9656930}"/>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1"/>
          <c:order val="1"/>
          <c:tx>
            <c:strRef>
              <c:f>Sheet1!$C$1</c:f>
              <c:strCache>
                <c:ptCount val="1"/>
                <c:pt idx="0">
                  <c:v>2018</c:v>
                </c:pt>
              </c:strCache>
            </c:strRef>
          </c:tx>
          <c:spPr>
            <a:solidFill>
              <a:srgbClr val="007398"/>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India</c:v>
                </c:pt>
                <c:pt idx="1">
                  <c:v>United States</c:v>
                </c:pt>
                <c:pt idx="2">
                  <c:v>Iran</c:v>
                </c:pt>
                <c:pt idx="3">
                  <c:v>Brazil</c:v>
                </c:pt>
                <c:pt idx="4">
                  <c:v>Italy</c:v>
                </c:pt>
                <c:pt idx="5">
                  <c:v>Canada</c:v>
                </c:pt>
                <c:pt idx="6">
                  <c:v>Sweden</c:v>
                </c:pt>
                <c:pt idx="7">
                  <c:v>Turkey</c:v>
                </c:pt>
                <c:pt idx="8">
                  <c:v>United Kingdom</c:v>
                </c:pt>
                <c:pt idx="9">
                  <c:v>China</c:v>
                </c:pt>
              </c:strCache>
            </c:strRef>
          </c:cat>
          <c:val>
            <c:numRef>
              <c:f>Sheet1!$C$2:$C$11</c:f>
              <c:numCache>
                <c:formatCode>General</c:formatCode>
                <c:ptCount val="10"/>
                <c:pt idx="0">
                  <c:v>38</c:v>
                </c:pt>
                <c:pt idx="1">
                  <c:v>32</c:v>
                </c:pt>
                <c:pt idx="2">
                  <c:v>19</c:v>
                </c:pt>
                <c:pt idx="3">
                  <c:v>16</c:v>
                </c:pt>
                <c:pt idx="4">
                  <c:v>13</c:v>
                </c:pt>
                <c:pt idx="5">
                  <c:v>10</c:v>
                </c:pt>
                <c:pt idx="6">
                  <c:v>9</c:v>
                </c:pt>
                <c:pt idx="7">
                  <c:v>8</c:v>
                </c:pt>
                <c:pt idx="8">
                  <c:v>8</c:v>
                </c:pt>
                <c:pt idx="9">
                  <c:v>8</c:v>
                </c:pt>
              </c:numCache>
            </c:numRef>
          </c:val>
          <c:extLst xmlns:c16r2="http://schemas.microsoft.com/office/drawing/2015/06/chart">
            <c:ext xmlns:c16="http://schemas.microsoft.com/office/drawing/2014/chart" uri="{C3380CC4-5D6E-409C-BE32-E72D297353CC}">
              <c16:uniqueId val="{00000001-C76C-4DDF-9CE6-8828C9656930}"/>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2"/>
          <c:order val="2"/>
          <c:tx>
            <c:strRef>
              <c:f>Sheet1!$D$1</c:f>
              <c:strCache>
                <c:ptCount val="1"/>
                <c:pt idx="0">
                  <c:v>2019 YTD</c:v>
                </c:pt>
              </c:strCache>
            </c:strRef>
          </c:tx>
          <c:spPr>
            <a:solidFill>
              <a:srgbClr val="C1C2C3"/>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India</c:v>
                </c:pt>
                <c:pt idx="1">
                  <c:v>United States</c:v>
                </c:pt>
                <c:pt idx="2">
                  <c:v>Iran</c:v>
                </c:pt>
                <c:pt idx="3">
                  <c:v>Brazil</c:v>
                </c:pt>
                <c:pt idx="4">
                  <c:v>Italy</c:v>
                </c:pt>
                <c:pt idx="5">
                  <c:v>Canada</c:v>
                </c:pt>
                <c:pt idx="6">
                  <c:v>Sweden</c:v>
                </c:pt>
                <c:pt idx="7">
                  <c:v>Turkey</c:v>
                </c:pt>
                <c:pt idx="8">
                  <c:v>United Kingdom</c:v>
                </c:pt>
                <c:pt idx="9">
                  <c:v>China</c:v>
                </c:pt>
              </c:strCache>
            </c:strRef>
          </c:cat>
          <c:val>
            <c:numRef>
              <c:f>Sheet1!$D$2:$D$11</c:f>
              <c:numCache>
                <c:formatCode>General</c:formatCode>
                <c:ptCount val="10"/>
                <c:pt idx="0">
                  <c:v>17</c:v>
                </c:pt>
                <c:pt idx="1">
                  <c:v>12</c:v>
                </c:pt>
                <c:pt idx="2">
                  <c:v>9</c:v>
                </c:pt>
                <c:pt idx="3">
                  <c:v>4</c:v>
                </c:pt>
                <c:pt idx="4">
                  <c:v>1</c:v>
                </c:pt>
                <c:pt idx="5">
                  <c:v>4</c:v>
                </c:pt>
                <c:pt idx="6">
                  <c:v>0</c:v>
                </c:pt>
                <c:pt idx="7">
                  <c:v>2</c:v>
                </c:pt>
                <c:pt idx="8">
                  <c:v>3</c:v>
                </c:pt>
                <c:pt idx="9">
                  <c:v>5</c:v>
                </c:pt>
              </c:numCache>
            </c:numRef>
          </c:val>
          <c:extLst xmlns:c16r2="http://schemas.microsoft.com/office/drawing/2015/06/chart">
            <c:ext xmlns:c16="http://schemas.microsoft.com/office/drawing/2014/chart" uri="{C3380CC4-5D6E-409C-BE32-E72D297353CC}">
              <c16:uniqueId val="{00000002-C76C-4DDF-9CE6-8828C9656930}"/>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dLbls>
          <c:showLegendKey val="0"/>
          <c:showVal val="1"/>
          <c:showCatName val="0"/>
          <c:showSerName val="0"/>
          <c:showPercent val="0"/>
          <c:showBubbleSize val="0"/>
        </c:dLbls>
        <c:gapWidth val="150"/>
        <c:axId val="144022568"/>
        <c:axId val="353887744"/>
      </c:barChart>
      <c:catAx>
        <c:axId val="144022568"/>
        <c:scaling>
          <c:orientation val="minMax"/>
        </c:scaling>
        <c:delete val="0"/>
        <c:axPos val="b"/>
        <c:numFmt formatCode="General" sourceLinked="0"/>
        <c:majorTickMark val="out"/>
        <c:minorTickMark val="none"/>
        <c:tickLblPos val="nextTo"/>
        <c:txPr>
          <a:bodyPr/>
          <a:lstStyle/>
          <a:p>
            <a:pPr>
              <a:defRPr sz="800" b="0">
                <a:solidFill>
                  <a:srgbClr val="505050"/>
                </a:solidFill>
                <a:latin typeface="Arial"/>
              </a:defRPr>
            </a:pPr>
            <a:endParaRPr lang="en-US"/>
          </a:p>
        </c:txPr>
        <c:crossAx val="353887744"/>
        <c:crosses val="autoZero"/>
        <c:auto val="1"/>
        <c:lblAlgn val="ctr"/>
        <c:lblOffset val="100"/>
        <c:noMultiLvlLbl val="0"/>
      </c:catAx>
      <c:valAx>
        <c:axId val="353887744"/>
        <c:scaling>
          <c:orientation val="minMax"/>
        </c:scaling>
        <c:delete val="0"/>
        <c:axPos val="l"/>
        <c:title>
          <c:tx>
            <c:rich>
              <a:bodyPr/>
              <a:lstStyle/>
              <a:p>
                <a:pPr>
                  <a:defRPr/>
                </a:pPr>
                <a:r>
                  <a:rPr lang="en-GB" sz="1000" b="0">
                    <a:solidFill>
                      <a:srgbClr val="505050"/>
                    </a:solidFill>
                    <a:latin typeface="Arial"/>
                  </a:rPr>
                  <a:t>Submitted Articles</a:t>
                </a:r>
              </a:p>
            </c:rich>
          </c:tx>
          <c:overlay val="0"/>
        </c:title>
        <c:numFmt formatCode="General" sourceLinked="1"/>
        <c:majorTickMark val="out"/>
        <c:minorTickMark val="none"/>
        <c:tickLblPos val="nextTo"/>
        <c:txPr>
          <a:bodyPr/>
          <a:lstStyle/>
          <a:p>
            <a:pPr>
              <a:defRPr sz="800" b="0">
                <a:solidFill>
                  <a:srgbClr val="505050"/>
                </a:solidFill>
                <a:latin typeface="Arial"/>
              </a:defRPr>
            </a:pPr>
            <a:endParaRPr lang="en-US"/>
          </a:p>
        </c:txPr>
        <c:crossAx val="144022568"/>
        <c:crosses val="autoZero"/>
        <c:crossBetween val="between"/>
      </c:valAx>
    </c:plotArea>
    <c:legend>
      <c:legendPos val="b"/>
      <c:overlay val="0"/>
      <c:txPr>
        <a:bodyPr/>
        <a:lstStyle/>
        <a:p>
          <a:pPr>
            <a:defRPr sz="1000" b="0">
              <a:solidFill>
                <a:srgbClr val="505050"/>
              </a:solidFill>
              <a:latin typeface="Aria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Africa</c:v>
                </c:pt>
              </c:strCache>
            </c:strRef>
          </c:tx>
          <c:spPr>
            <a:solidFill>
              <a:srgbClr val="FF8200"/>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Sheet1!$B$2:$B$6</c:f>
              <c:numCache>
                <c:formatCode>General</c:formatCode>
                <c:ptCount val="5"/>
                <c:pt idx="0">
                  <c:v>1</c:v>
                </c:pt>
                <c:pt idx="1">
                  <c:v>0</c:v>
                </c:pt>
                <c:pt idx="2">
                  <c:v>1</c:v>
                </c:pt>
                <c:pt idx="3">
                  <c:v>4</c:v>
                </c:pt>
                <c:pt idx="4">
                  <c:v>2</c:v>
                </c:pt>
              </c:numCache>
            </c:numRef>
          </c:val>
          <c:extLst xmlns:c16r2="http://schemas.microsoft.com/office/drawing/2015/06/chart">
            <c:ext xmlns:c16="http://schemas.microsoft.com/office/drawing/2014/chart" uri="{C3380CC4-5D6E-409C-BE32-E72D297353CC}">
              <c16:uniqueId val="{00000000-BA39-4D53-86C3-9DA4C3F3F039}"/>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1"/>
          <c:order val="1"/>
          <c:tx>
            <c:strRef>
              <c:f>Sheet1!$C$1</c:f>
              <c:strCache>
                <c:ptCount val="1"/>
                <c:pt idx="0">
                  <c:v>Asia</c:v>
                </c:pt>
              </c:strCache>
            </c:strRef>
          </c:tx>
          <c:spPr>
            <a:solidFill>
              <a:srgbClr val="007398"/>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Sheet1!$C$2:$C$6</c:f>
              <c:numCache>
                <c:formatCode>General</c:formatCode>
                <c:ptCount val="5"/>
                <c:pt idx="0">
                  <c:v>2</c:v>
                </c:pt>
                <c:pt idx="1">
                  <c:v>8</c:v>
                </c:pt>
                <c:pt idx="2">
                  <c:v>14</c:v>
                </c:pt>
                <c:pt idx="3">
                  <c:v>30</c:v>
                </c:pt>
                <c:pt idx="4">
                  <c:v>10</c:v>
                </c:pt>
              </c:numCache>
            </c:numRef>
          </c:val>
          <c:extLst xmlns:c16r2="http://schemas.microsoft.com/office/drawing/2015/06/chart">
            <c:ext xmlns:c16="http://schemas.microsoft.com/office/drawing/2014/chart" uri="{C3380CC4-5D6E-409C-BE32-E72D297353CC}">
              <c16:uniqueId val="{00000001-BA39-4D53-86C3-9DA4C3F3F039}"/>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2"/>
          <c:order val="2"/>
          <c:tx>
            <c:strRef>
              <c:f>Sheet1!$D$1</c:f>
              <c:strCache>
                <c:ptCount val="1"/>
                <c:pt idx="0">
                  <c:v>Europe</c:v>
                </c:pt>
              </c:strCache>
            </c:strRef>
          </c:tx>
          <c:spPr>
            <a:solidFill>
              <a:srgbClr val="C1C2C3"/>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Sheet1!$D$2:$D$6</c:f>
              <c:numCache>
                <c:formatCode>General</c:formatCode>
                <c:ptCount val="5"/>
                <c:pt idx="0">
                  <c:v>21</c:v>
                </c:pt>
                <c:pt idx="1">
                  <c:v>19</c:v>
                </c:pt>
                <c:pt idx="2">
                  <c:v>37</c:v>
                </c:pt>
                <c:pt idx="3">
                  <c:v>36</c:v>
                </c:pt>
                <c:pt idx="4">
                  <c:v>7</c:v>
                </c:pt>
              </c:numCache>
            </c:numRef>
          </c:val>
          <c:extLst xmlns:c16r2="http://schemas.microsoft.com/office/drawing/2015/06/chart">
            <c:ext xmlns:c16="http://schemas.microsoft.com/office/drawing/2014/chart" uri="{C3380CC4-5D6E-409C-BE32-E72D297353CC}">
              <c16:uniqueId val="{00000002-BA39-4D53-86C3-9DA4C3F3F039}"/>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3"/>
          <c:order val="3"/>
          <c:tx>
            <c:strRef>
              <c:f>Sheet1!$E$1</c:f>
              <c:strCache>
                <c:ptCount val="1"/>
                <c:pt idx="0">
                  <c:v>North and Central America</c:v>
                </c:pt>
              </c:strCache>
            </c:strRef>
          </c:tx>
          <c:spPr>
            <a:solidFill>
              <a:srgbClr val="41B6E6"/>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Sheet1!$E$2:$E$6</c:f>
              <c:numCache>
                <c:formatCode>General</c:formatCode>
                <c:ptCount val="5"/>
                <c:pt idx="0">
                  <c:v>11</c:v>
                </c:pt>
                <c:pt idx="1">
                  <c:v>13</c:v>
                </c:pt>
                <c:pt idx="2">
                  <c:v>18</c:v>
                </c:pt>
                <c:pt idx="3">
                  <c:v>12</c:v>
                </c:pt>
                <c:pt idx="4">
                  <c:v>10</c:v>
                </c:pt>
              </c:numCache>
            </c:numRef>
          </c:val>
          <c:extLst xmlns:c16r2="http://schemas.microsoft.com/office/drawing/2015/06/chart">
            <c:ext xmlns:c16="http://schemas.microsoft.com/office/drawing/2014/chart" uri="{C3380CC4-5D6E-409C-BE32-E72D297353CC}">
              <c16:uniqueId val="{00000003-BA39-4D53-86C3-9DA4C3F3F039}"/>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4"/>
          <c:order val="4"/>
          <c:tx>
            <c:strRef>
              <c:f>Sheet1!$F$1</c:f>
              <c:strCache>
                <c:ptCount val="1"/>
                <c:pt idx="0">
                  <c:v>Oceania</c:v>
                </c:pt>
              </c:strCache>
            </c:strRef>
          </c:tx>
          <c:spPr>
            <a:solidFill>
              <a:srgbClr val="75787B"/>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Sheet1!$F$2:$F$6</c:f>
              <c:numCache>
                <c:formatCode>General</c:formatCode>
                <c:ptCount val="5"/>
                <c:pt idx="0">
                  <c:v>4</c:v>
                </c:pt>
                <c:pt idx="1">
                  <c:v>1</c:v>
                </c:pt>
                <c:pt idx="2">
                  <c:v>3</c:v>
                </c:pt>
                <c:pt idx="3">
                  <c:v>8</c:v>
                </c:pt>
                <c:pt idx="4">
                  <c:v>3</c:v>
                </c:pt>
              </c:numCache>
            </c:numRef>
          </c:val>
          <c:extLst xmlns:c16r2="http://schemas.microsoft.com/office/drawing/2015/06/chart">
            <c:ext xmlns:c16="http://schemas.microsoft.com/office/drawing/2014/chart" uri="{C3380CC4-5D6E-409C-BE32-E72D297353CC}">
              <c16:uniqueId val="{00000004-BA39-4D53-86C3-9DA4C3F3F039}"/>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5"/>
          <c:order val="5"/>
          <c:tx>
            <c:strRef>
              <c:f>Sheet1!$G$1</c:f>
              <c:strCache>
                <c:ptCount val="1"/>
                <c:pt idx="0">
                  <c:v>South America</c:v>
                </c:pt>
              </c:strCache>
            </c:strRef>
          </c:tx>
          <c:spPr>
            <a:solidFill>
              <a:srgbClr val="FFB466"/>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Sheet1!$G$2:$G$6</c:f>
              <c:numCache>
                <c:formatCode>General</c:formatCode>
                <c:ptCount val="5"/>
                <c:pt idx="0">
                  <c:v>1</c:v>
                </c:pt>
                <c:pt idx="1">
                  <c:v>1</c:v>
                </c:pt>
                <c:pt idx="2">
                  <c:v>5</c:v>
                </c:pt>
                <c:pt idx="3">
                  <c:v>4</c:v>
                </c:pt>
                <c:pt idx="4">
                  <c:v>4</c:v>
                </c:pt>
              </c:numCache>
            </c:numRef>
          </c:val>
          <c:extLst xmlns:c16r2="http://schemas.microsoft.com/office/drawing/2015/06/chart">
            <c:ext xmlns:c16="http://schemas.microsoft.com/office/drawing/2014/chart" uri="{C3380CC4-5D6E-409C-BE32-E72D297353CC}">
              <c16:uniqueId val="{00000005-BA39-4D53-86C3-9DA4C3F3F039}"/>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6"/>
          <c:order val="6"/>
          <c:tx>
            <c:strRef>
              <c:f>Sheet1!$H$1</c:f>
              <c:strCache>
                <c:ptCount val="1"/>
                <c:pt idx="0">
                  <c:v>Unknown</c:v>
                </c:pt>
              </c:strCache>
            </c:strRef>
          </c:tx>
          <c:spPr>
            <a:solidFill>
              <a:srgbClr val="CEDC00"/>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2015</c:v>
                </c:pt>
                <c:pt idx="1">
                  <c:v>2016</c:v>
                </c:pt>
                <c:pt idx="2">
                  <c:v>2017</c:v>
                </c:pt>
                <c:pt idx="3">
                  <c:v>2018</c:v>
                </c:pt>
                <c:pt idx="4">
                  <c:v>2019 YTD</c:v>
                </c:pt>
              </c:strCache>
            </c:strRef>
          </c:cat>
          <c:val>
            <c:numRef>
              <c:f>Sheet1!$H$2:$H$6</c:f>
              <c:numCache>
                <c:formatCode>General</c:formatCode>
                <c:ptCount val="5"/>
                <c:pt idx="0">
                  <c:v>0</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6-BA39-4D53-86C3-9DA4C3F3F039}"/>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dLbls>
          <c:showLegendKey val="0"/>
          <c:showVal val="1"/>
          <c:showCatName val="0"/>
          <c:showSerName val="0"/>
          <c:showPercent val="0"/>
          <c:showBubbleSize val="0"/>
        </c:dLbls>
        <c:gapWidth val="150"/>
        <c:axId val="353890488"/>
        <c:axId val="353890880"/>
      </c:barChart>
      <c:catAx>
        <c:axId val="353890488"/>
        <c:scaling>
          <c:orientation val="minMax"/>
        </c:scaling>
        <c:delete val="0"/>
        <c:axPos val="b"/>
        <c:numFmt formatCode="General" sourceLinked="0"/>
        <c:majorTickMark val="out"/>
        <c:minorTickMark val="none"/>
        <c:tickLblPos val="nextTo"/>
        <c:txPr>
          <a:bodyPr/>
          <a:lstStyle/>
          <a:p>
            <a:pPr>
              <a:defRPr sz="1000" b="0">
                <a:solidFill>
                  <a:srgbClr val="505050"/>
                </a:solidFill>
                <a:latin typeface="Arial"/>
              </a:defRPr>
            </a:pPr>
            <a:endParaRPr lang="en-US"/>
          </a:p>
        </c:txPr>
        <c:crossAx val="353890880"/>
        <c:crosses val="autoZero"/>
        <c:auto val="1"/>
        <c:lblAlgn val="ctr"/>
        <c:lblOffset val="100"/>
        <c:noMultiLvlLbl val="0"/>
      </c:catAx>
      <c:valAx>
        <c:axId val="353890880"/>
        <c:scaling>
          <c:orientation val="minMax"/>
        </c:scaling>
        <c:delete val="0"/>
        <c:axPos val="l"/>
        <c:title>
          <c:tx>
            <c:rich>
              <a:bodyPr/>
              <a:lstStyle/>
              <a:p>
                <a:pPr>
                  <a:defRPr/>
                </a:pPr>
                <a:r>
                  <a:rPr lang="en-GB" sz="1000" b="0">
                    <a:solidFill>
                      <a:srgbClr val="505050"/>
                    </a:solidFill>
                    <a:latin typeface="Arial"/>
                  </a:rPr>
                  <a:t>Accepted Articles</a:t>
                </a:r>
              </a:p>
            </c:rich>
          </c:tx>
          <c:overlay val="0"/>
        </c:title>
        <c:numFmt formatCode="General" sourceLinked="1"/>
        <c:majorTickMark val="out"/>
        <c:minorTickMark val="none"/>
        <c:tickLblPos val="nextTo"/>
        <c:txPr>
          <a:bodyPr/>
          <a:lstStyle/>
          <a:p>
            <a:pPr>
              <a:defRPr sz="1000" b="0">
                <a:solidFill>
                  <a:srgbClr val="505050"/>
                </a:solidFill>
                <a:latin typeface="Arial"/>
              </a:defRPr>
            </a:pPr>
            <a:endParaRPr lang="en-US"/>
          </a:p>
        </c:txPr>
        <c:crossAx val="353890488"/>
        <c:crosses val="autoZero"/>
        <c:crossBetween val="between"/>
      </c:valAx>
    </c:plotArea>
    <c:legend>
      <c:legendPos val="b"/>
      <c:overlay val="0"/>
      <c:txPr>
        <a:bodyPr/>
        <a:lstStyle/>
        <a:p>
          <a:pPr>
            <a:defRPr sz="1000" b="0">
              <a:solidFill>
                <a:srgbClr val="505050"/>
              </a:solidFill>
              <a:latin typeface="Aria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b="0">
                <a:solidFill>
                  <a:srgbClr val="505050"/>
                </a:solidFill>
                <a:latin typeface="Arial"/>
              </a:rPr>
              <a:t>Trend of Top 10 Countries (2018)</a:t>
            </a:r>
          </a:p>
        </c:rich>
      </c:tx>
      <c:overlay val="0"/>
    </c:title>
    <c:autoTitleDeleted val="0"/>
    <c:plotArea>
      <c:layout/>
      <c:barChart>
        <c:barDir val="col"/>
        <c:grouping val="clustered"/>
        <c:varyColors val="1"/>
        <c:ser>
          <c:idx val="0"/>
          <c:order val="0"/>
          <c:tx>
            <c:strRef>
              <c:f>Sheet1!$B$1</c:f>
              <c:strCache>
                <c:ptCount val="1"/>
                <c:pt idx="0">
                  <c:v>2017</c:v>
                </c:pt>
              </c:strCache>
            </c:strRef>
          </c:tx>
          <c:spPr>
            <a:solidFill>
              <a:srgbClr val="FF8200"/>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United States</c:v>
                </c:pt>
                <c:pt idx="1">
                  <c:v>Australia</c:v>
                </c:pt>
                <c:pt idx="2">
                  <c:v>Netherlands</c:v>
                </c:pt>
                <c:pt idx="3">
                  <c:v>India</c:v>
                </c:pt>
                <c:pt idx="4">
                  <c:v>Sweden</c:v>
                </c:pt>
                <c:pt idx="5">
                  <c:v>United Kingdom</c:v>
                </c:pt>
                <c:pt idx="6">
                  <c:v>Portugal</c:v>
                </c:pt>
                <c:pt idx="7">
                  <c:v>China</c:v>
                </c:pt>
                <c:pt idx="8">
                  <c:v>Canada</c:v>
                </c:pt>
                <c:pt idx="9">
                  <c:v>Norway</c:v>
                </c:pt>
              </c:strCache>
            </c:strRef>
          </c:cat>
          <c:val>
            <c:numRef>
              <c:f>Sheet1!$B$2:$B$11</c:f>
              <c:numCache>
                <c:formatCode>General</c:formatCode>
                <c:ptCount val="10"/>
                <c:pt idx="0">
                  <c:v>12</c:v>
                </c:pt>
                <c:pt idx="1">
                  <c:v>2</c:v>
                </c:pt>
                <c:pt idx="2">
                  <c:v>2</c:v>
                </c:pt>
                <c:pt idx="3">
                  <c:v>1</c:v>
                </c:pt>
                <c:pt idx="4">
                  <c:v>3</c:v>
                </c:pt>
                <c:pt idx="5">
                  <c:v>7</c:v>
                </c:pt>
                <c:pt idx="6">
                  <c:v>2</c:v>
                </c:pt>
                <c:pt idx="7">
                  <c:v>4</c:v>
                </c:pt>
                <c:pt idx="8">
                  <c:v>6</c:v>
                </c:pt>
                <c:pt idx="9">
                  <c:v>4</c:v>
                </c:pt>
              </c:numCache>
            </c:numRef>
          </c:val>
          <c:extLst xmlns:c16r2="http://schemas.microsoft.com/office/drawing/2015/06/chart">
            <c:ext xmlns:c16="http://schemas.microsoft.com/office/drawing/2014/chart" uri="{C3380CC4-5D6E-409C-BE32-E72D297353CC}">
              <c16:uniqueId val="{00000000-CA20-4A55-87EE-832A7CC7BB45}"/>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1"/>
          <c:order val="1"/>
          <c:tx>
            <c:strRef>
              <c:f>Sheet1!$C$1</c:f>
              <c:strCache>
                <c:ptCount val="1"/>
                <c:pt idx="0">
                  <c:v>2018</c:v>
                </c:pt>
              </c:strCache>
            </c:strRef>
          </c:tx>
          <c:spPr>
            <a:solidFill>
              <a:srgbClr val="007398"/>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United States</c:v>
                </c:pt>
                <c:pt idx="1">
                  <c:v>Australia</c:v>
                </c:pt>
                <c:pt idx="2">
                  <c:v>Netherlands</c:v>
                </c:pt>
                <c:pt idx="3">
                  <c:v>India</c:v>
                </c:pt>
                <c:pt idx="4">
                  <c:v>Sweden</c:v>
                </c:pt>
                <c:pt idx="5">
                  <c:v>United Kingdom</c:v>
                </c:pt>
                <c:pt idx="6">
                  <c:v>Portugal</c:v>
                </c:pt>
                <c:pt idx="7">
                  <c:v>China</c:v>
                </c:pt>
                <c:pt idx="8">
                  <c:v>Canada</c:v>
                </c:pt>
                <c:pt idx="9">
                  <c:v>Norway</c:v>
                </c:pt>
              </c:strCache>
            </c:strRef>
          </c:cat>
          <c:val>
            <c:numRef>
              <c:f>Sheet1!$C$2:$C$11</c:f>
              <c:numCache>
                <c:formatCode>General</c:formatCode>
                <c:ptCount val="10"/>
                <c:pt idx="0">
                  <c:v>9</c:v>
                </c:pt>
                <c:pt idx="1">
                  <c:v>7</c:v>
                </c:pt>
                <c:pt idx="2">
                  <c:v>6</c:v>
                </c:pt>
                <c:pt idx="3">
                  <c:v>6</c:v>
                </c:pt>
                <c:pt idx="4">
                  <c:v>5</c:v>
                </c:pt>
                <c:pt idx="5">
                  <c:v>5</c:v>
                </c:pt>
                <c:pt idx="6">
                  <c:v>4</c:v>
                </c:pt>
                <c:pt idx="7">
                  <c:v>4</c:v>
                </c:pt>
                <c:pt idx="8">
                  <c:v>3</c:v>
                </c:pt>
                <c:pt idx="9">
                  <c:v>3</c:v>
                </c:pt>
              </c:numCache>
            </c:numRef>
          </c:val>
          <c:extLst xmlns:c16r2="http://schemas.microsoft.com/office/drawing/2015/06/chart">
            <c:ext xmlns:c16="http://schemas.microsoft.com/office/drawing/2014/chart" uri="{C3380CC4-5D6E-409C-BE32-E72D297353CC}">
              <c16:uniqueId val="{00000001-CA20-4A55-87EE-832A7CC7BB45}"/>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2"/>
          <c:order val="2"/>
          <c:tx>
            <c:strRef>
              <c:f>Sheet1!$D$1</c:f>
              <c:strCache>
                <c:ptCount val="1"/>
                <c:pt idx="0">
                  <c:v>2019 YTD</c:v>
                </c:pt>
              </c:strCache>
            </c:strRef>
          </c:tx>
          <c:spPr>
            <a:solidFill>
              <a:srgbClr val="C1C2C3"/>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United States</c:v>
                </c:pt>
                <c:pt idx="1">
                  <c:v>Australia</c:v>
                </c:pt>
                <c:pt idx="2">
                  <c:v>Netherlands</c:v>
                </c:pt>
                <c:pt idx="3">
                  <c:v>India</c:v>
                </c:pt>
                <c:pt idx="4">
                  <c:v>Sweden</c:v>
                </c:pt>
                <c:pt idx="5">
                  <c:v>United Kingdom</c:v>
                </c:pt>
                <c:pt idx="6">
                  <c:v>Portugal</c:v>
                </c:pt>
                <c:pt idx="7">
                  <c:v>China</c:v>
                </c:pt>
                <c:pt idx="8">
                  <c:v>Canada</c:v>
                </c:pt>
                <c:pt idx="9">
                  <c:v>Norway</c:v>
                </c:pt>
              </c:strCache>
            </c:strRef>
          </c:cat>
          <c:val>
            <c:numRef>
              <c:f>Sheet1!$D$2:$D$11</c:f>
              <c:numCache>
                <c:formatCode>General</c:formatCode>
                <c:ptCount val="10"/>
                <c:pt idx="0">
                  <c:v>7</c:v>
                </c:pt>
                <c:pt idx="1">
                  <c:v>2</c:v>
                </c:pt>
                <c:pt idx="2">
                  <c:v>0</c:v>
                </c:pt>
                <c:pt idx="3">
                  <c:v>3</c:v>
                </c:pt>
                <c:pt idx="4">
                  <c:v>0</c:v>
                </c:pt>
                <c:pt idx="5">
                  <c:v>2</c:v>
                </c:pt>
                <c:pt idx="6">
                  <c:v>1</c:v>
                </c:pt>
                <c:pt idx="7">
                  <c:v>0</c:v>
                </c:pt>
                <c:pt idx="8">
                  <c:v>3</c:v>
                </c:pt>
                <c:pt idx="9">
                  <c:v>0</c:v>
                </c:pt>
              </c:numCache>
            </c:numRef>
          </c:val>
          <c:extLst xmlns:c16r2="http://schemas.microsoft.com/office/drawing/2015/06/chart">
            <c:ext xmlns:c16="http://schemas.microsoft.com/office/drawing/2014/chart" uri="{C3380CC4-5D6E-409C-BE32-E72D297353CC}">
              <c16:uniqueId val="{00000002-CA20-4A55-87EE-832A7CC7BB45}"/>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dLbls>
          <c:showLegendKey val="0"/>
          <c:showVal val="1"/>
          <c:showCatName val="0"/>
          <c:showSerName val="0"/>
          <c:showPercent val="0"/>
          <c:showBubbleSize val="0"/>
        </c:dLbls>
        <c:gapWidth val="150"/>
        <c:axId val="102797528"/>
        <c:axId val="102800272"/>
      </c:barChart>
      <c:catAx>
        <c:axId val="102797528"/>
        <c:scaling>
          <c:orientation val="minMax"/>
        </c:scaling>
        <c:delete val="0"/>
        <c:axPos val="b"/>
        <c:numFmt formatCode="General" sourceLinked="0"/>
        <c:majorTickMark val="out"/>
        <c:minorTickMark val="none"/>
        <c:tickLblPos val="nextTo"/>
        <c:txPr>
          <a:bodyPr/>
          <a:lstStyle/>
          <a:p>
            <a:pPr>
              <a:defRPr sz="800" b="0">
                <a:solidFill>
                  <a:srgbClr val="505050"/>
                </a:solidFill>
                <a:latin typeface="Arial"/>
              </a:defRPr>
            </a:pPr>
            <a:endParaRPr lang="en-US"/>
          </a:p>
        </c:txPr>
        <c:crossAx val="102800272"/>
        <c:crosses val="autoZero"/>
        <c:auto val="1"/>
        <c:lblAlgn val="ctr"/>
        <c:lblOffset val="100"/>
        <c:noMultiLvlLbl val="0"/>
      </c:catAx>
      <c:valAx>
        <c:axId val="102800272"/>
        <c:scaling>
          <c:orientation val="minMax"/>
        </c:scaling>
        <c:delete val="0"/>
        <c:axPos val="l"/>
        <c:title>
          <c:tx>
            <c:rich>
              <a:bodyPr/>
              <a:lstStyle/>
              <a:p>
                <a:pPr>
                  <a:defRPr/>
                </a:pPr>
                <a:r>
                  <a:rPr lang="en-GB" sz="1000" b="0">
                    <a:solidFill>
                      <a:srgbClr val="505050"/>
                    </a:solidFill>
                    <a:latin typeface="Arial"/>
                  </a:rPr>
                  <a:t>Accepted Articles</a:t>
                </a:r>
              </a:p>
            </c:rich>
          </c:tx>
          <c:overlay val="0"/>
        </c:title>
        <c:numFmt formatCode="General" sourceLinked="1"/>
        <c:majorTickMark val="out"/>
        <c:minorTickMark val="none"/>
        <c:tickLblPos val="nextTo"/>
        <c:txPr>
          <a:bodyPr/>
          <a:lstStyle/>
          <a:p>
            <a:pPr>
              <a:defRPr sz="800" b="0">
                <a:solidFill>
                  <a:srgbClr val="505050"/>
                </a:solidFill>
                <a:latin typeface="Arial"/>
              </a:defRPr>
            </a:pPr>
            <a:endParaRPr lang="en-US"/>
          </a:p>
        </c:txPr>
        <c:crossAx val="102797528"/>
        <c:crosses val="autoZero"/>
        <c:crossBetween val="between"/>
      </c:valAx>
    </c:plotArea>
    <c:legend>
      <c:legendPos val="b"/>
      <c:overlay val="0"/>
      <c:txPr>
        <a:bodyPr/>
        <a:lstStyle/>
        <a:p>
          <a:pPr>
            <a:defRPr sz="1000" b="0">
              <a:solidFill>
                <a:srgbClr val="505050"/>
              </a:solidFill>
              <a:latin typeface="Aria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b="0">
                <a:solidFill>
                  <a:srgbClr val="505050"/>
                </a:solidFill>
                <a:latin typeface="Arial"/>
              </a:rPr>
              <a:t>Top 10 Countries by Submitted</a:t>
            </a:r>
          </a:p>
        </c:rich>
      </c:tx>
      <c:overlay val="0"/>
    </c:title>
    <c:autoTitleDeleted val="0"/>
    <c:plotArea>
      <c:layout/>
      <c:barChart>
        <c:barDir val="col"/>
        <c:grouping val="clustered"/>
        <c:varyColors val="1"/>
        <c:ser>
          <c:idx val="0"/>
          <c:order val="0"/>
          <c:tx>
            <c:strRef>
              <c:f>Sheet1!$B$1</c:f>
              <c:strCache>
                <c:ptCount val="1"/>
                <c:pt idx="0">
                  <c:v>Submitted</c:v>
                </c:pt>
              </c:strCache>
            </c:strRef>
          </c:tx>
          <c:spPr>
            <a:solidFill>
              <a:srgbClr val="FF8200"/>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India</c:v>
                </c:pt>
                <c:pt idx="1">
                  <c:v>United States</c:v>
                </c:pt>
                <c:pt idx="2">
                  <c:v>Iran</c:v>
                </c:pt>
                <c:pt idx="3">
                  <c:v>China</c:v>
                </c:pt>
                <c:pt idx="4">
                  <c:v>Brazil</c:v>
                </c:pt>
                <c:pt idx="5">
                  <c:v>Canada</c:v>
                </c:pt>
                <c:pt idx="6">
                  <c:v>Portugal</c:v>
                </c:pt>
                <c:pt idx="7">
                  <c:v>Germany</c:v>
                </c:pt>
                <c:pt idx="8">
                  <c:v>Japan</c:v>
                </c:pt>
                <c:pt idx="9">
                  <c:v>Netherlands</c:v>
                </c:pt>
              </c:strCache>
            </c:strRef>
          </c:cat>
          <c:val>
            <c:numRef>
              <c:f>Sheet1!$B$2:$B$11</c:f>
              <c:numCache>
                <c:formatCode>General</c:formatCode>
                <c:ptCount val="10"/>
                <c:pt idx="0">
                  <c:v>17</c:v>
                </c:pt>
                <c:pt idx="1">
                  <c:v>12</c:v>
                </c:pt>
                <c:pt idx="2">
                  <c:v>9</c:v>
                </c:pt>
                <c:pt idx="3">
                  <c:v>5</c:v>
                </c:pt>
                <c:pt idx="4">
                  <c:v>4</c:v>
                </c:pt>
                <c:pt idx="5">
                  <c:v>4</c:v>
                </c:pt>
                <c:pt idx="6">
                  <c:v>4</c:v>
                </c:pt>
                <c:pt idx="7">
                  <c:v>3</c:v>
                </c:pt>
                <c:pt idx="8">
                  <c:v>3</c:v>
                </c:pt>
                <c:pt idx="9">
                  <c:v>3</c:v>
                </c:pt>
              </c:numCache>
            </c:numRef>
          </c:val>
          <c:extLst xmlns:c16r2="http://schemas.microsoft.com/office/drawing/2015/06/chart">
            <c:ext xmlns:c16="http://schemas.microsoft.com/office/drawing/2014/chart" uri="{C3380CC4-5D6E-409C-BE32-E72D297353CC}">
              <c16:uniqueId val="{00000000-6CBC-403A-A187-C4730778D495}"/>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1"/>
          <c:order val="1"/>
          <c:tx>
            <c:strRef>
              <c:f>Sheet1!$C$1</c:f>
              <c:strCache>
                <c:ptCount val="1"/>
                <c:pt idx="0">
                  <c:v>Accepted</c:v>
                </c:pt>
              </c:strCache>
            </c:strRef>
          </c:tx>
          <c:spPr>
            <a:solidFill>
              <a:srgbClr val="007398"/>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India</c:v>
                </c:pt>
                <c:pt idx="1">
                  <c:v>United States</c:v>
                </c:pt>
                <c:pt idx="2">
                  <c:v>Iran</c:v>
                </c:pt>
                <c:pt idx="3">
                  <c:v>China</c:v>
                </c:pt>
                <c:pt idx="4">
                  <c:v>Brazil</c:v>
                </c:pt>
                <c:pt idx="5">
                  <c:v>Canada</c:v>
                </c:pt>
                <c:pt idx="6">
                  <c:v>Portugal</c:v>
                </c:pt>
                <c:pt idx="7">
                  <c:v>Germany</c:v>
                </c:pt>
                <c:pt idx="8">
                  <c:v>Japan</c:v>
                </c:pt>
                <c:pt idx="9">
                  <c:v>Netherlands</c:v>
                </c:pt>
              </c:strCache>
            </c:strRef>
          </c:cat>
          <c:val>
            <c:numRef>
              <c:f>Sheet1!$C$2:$C$11</c:f>
              <c:numCache>
                <c:formatCode>General</c:formatCode>
                <c:ptCount val="10"/>
                <c:pt idx="0">
                  <c:v>3</c:v>
                </c:pt>
                <c:pt idx="1">
                  <c:v>7</c:v>
                </c:pt>
                <c:pt idx="2">
                  <c:v>2</c:v>
                </c:pt>
                <c:pt idx="3">
                  <c:v>0</c:v>
                </c:pt>
                <c:pt idx="4">
                  <c:v>4</c:v>
                </c:pt>
                <c:pt idx="5">
                  <c:v>3</c:v>
                </c:pt>
                <c:pt idx="6">
                  <c:v>1</c:v>
                </c:pt>
                <c:pt idx="7">
                  <c:v>0</c:v>
                </c:pt>
                <c:pt idx="8">
                  <c:v>0</c:v>
                </c:pt>
                <c:pt idx="9">
                  <c:v>0</c:v>
                </c:pt>
              </c:numCache>
            </c:numRef>
          </c:val>
          <c:extLst xmlns:c16r2="http://schemas.microsoft.com/office/drawing/2015/06/chart">
            <c:ext xmlns:c16="http://schemas.microsoft.com/office/drawing/2014/chart" uri="{C3380CC4-5D6E-409C-BE32-E72D297353CC}">
              <c16:uniqueId val="{00000001-6CBC-403A-A187-C4730778D495}"/>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dLbls>
          <c:showLegendKey val="0"/>
          <c:showVal val="1"/>
          <c:showCatName val="0"/>
          <c:showSerName val="0"/>
          <c:showPercent val="0"/>
          <c:showBubbleSize val="0"/>
        </c:dLbls>
        <c:gapWidth val="150"/>
        <c:axId val="353650600"/>
        <c:axId val="353650992"/>
      </c:barChart>
      <c:catAx>
        <c:axId val="353650600"/>
        <c:scaling>
          <c:orientation val="minMax"/>
        </c:scaling>
        <c:delete val="0"/>
        <c:axPos val="b"/>
        <c:numFmt formatCode="General" sourceLinked="0"/>
        <c:majorTickMark val="out"/>
        <c:minorTickMark val="none"/>
        <c:tickLblPos val="nextTo"/>
        <c:txPr>
          <a:bodyPr/>
          <a:lstStyle/>
          <a:p>
            <a:pPr>
              <a:defRPr sz="800" b="0">
                <a:solidFill>
                  <a:srgbClr val="505050"/>
                </a:solidFill>
                <a:latin typeface="Arial"/>
              </a:defRPr>
            </a:pPr>
            <a:endParaRPr lang="en-US"/>
          </a:p>
        </c:txPr>
        <c:crossAx val="353650992"/>
        <c:crosses val="autoZero"/>
        <c:auto val="1"/>
        <c:lblAlgn val="ctr"/>
        <c:lblOffset val="100"/>
        <c:noMultiLvlLbl val="0"/>
      </c:catAx>
      <c:valAx>
        <c:axId val="353650992"/>
        <c:scaling>
          <c:orientation val="minMax"/>
          <c:max val="17"/>
          <c:min val="0"/>
        </c:scaling>
        <c:delete val="0"/>
        <c:axPos val="l"/>
        <c:title>
          <c:tx>
            <c:rich>
              <a:bodyPr/>
              <a:lstStyle/>
              <a:p>
                <a:pPr>
                  <a:defRPr/>
                </a:pPr>
                <a:r>
                  <a:rPr lang="en-GB" sz="1000" b="0">
                    <a:solidFill>
                      <a:srgbClr val="505050"/>
                    </a:solidFill>
                    <a:latin typeface="Arial"/>
                  </a:rPr>
                  <a:t>Articles</a:t>
                </a:r>
              </a:p>
            </c:rich>
          </c:tx>
          <c:overlay val="0"/>
        </c:title>
        <c:numFmt formatCode="General" sourceLinked="1"/>
        <c:majorTickMark val="out"/>
        <c:minorTickMark val="none"/>
        <c:tickLblPos val="nextTo"/>
        <c:txPr>
          <a:bodyPr/>
          <a:lstStyle/>
          <a:p>
            <a:pPr>
              <a:defRPr sz="800" b="0">
                <a:solidFill>
                  <a:srgbClr val="505050"/>
                </a:solidFill>
                <a:latin typeface="Arial"/>
              </a:defRPr>
            </a:pPr>
            <a:endParaRPr lang="en-US"/>
          </a:p>
        </c:txPr>
        <c:crossAx val="353650600"/>
        <c:crosses val="autoZero"/>
        <c:crossBetween val="between"/>
      </c:valAx>
    </c:plotArea>
    <c:legend>
      <c:legendPos val="t"/>
      <c:overlay val="0"/>
      <c:txPr>
        <a:bodyPr/>
        <a:lstStyle/>
        <a:p>
          <a:pPr>
            <a:defRPr sz="1000" b="0">
              <a:solidFill>
                <a:srgbClr val="505050"/>
              </a:solidFill>
              <a:latin typeface="Aria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b="0">
                <a:solidFill>
                  <a:srgbClr val="505050"/>
                </a:solidFill>
                <a:latin typeface="Arial"/>
              </a:rPr>
              <a:t>Top 10 Countries by Accepted</a:t>
            </a:r>
          </a:p>
        </c:rich>
      </c:tx>
      <c:overlay val="0"/>
    </c:title>
    <c:autoTitleDeleted val="0"/>
    <c:plotArea>
      <c:layout/>
      <c:barChart>
        <c:barDir val="col"/>
        <c:grouping val="clustered"/>
        <c:varyColors val="1"/>
        <c:ser>
          <c:idx val="0"/>
          <c:order val="0"/>
          <c:tx>
            <c:strRef>
              <c:f>Sheet1!$B$1</c:f>
              <c:strCache>
                <c:ptCount val="1"/>
                <c:pt idx="0">
                  <c:v>Submitted</c:v>
                </c:pt>
              </c:strCache>
            </c:strRef>
          </c:tx>
          <c:spPr>
            <a:solidFill>
              <a:srgbClr val="FF8200"/>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United States</c:v>
                </c:pt>
                <c:pt idx="1">
                  <c:v>Brazil</c:v>
                </c:pt>
                <c:pt idx="2">
                  <c:v>Canada</c:v>
                </c:pt>
                <c:pt idx="3">
                  <c:v>India</c:v>
                </c:pt>
                <c:pt idx="4">
                  <c:v>Australia</c:v>
                </c:pt>
                <c:pt idx="5">
                  <c:v>Belgium</c:v>
                </c:pt>
                <c:pt idx="6">
                  <c:v>Iran</c:v>
                </c:pt>
                <c:pt idx="7">
                  <c:v>Turkey</c:v>
                </c:pt>
                <c:pt idx="8">
                  <c:v>United Kingdom</c:v>
                </c:pt>
                <c:pt idx="9">
                  <c:v>Austria</c:v>
                </c:pt>
              </c:strCache>
            </c:strRef>
          </c:cat>
          <c:val>
            <c:numRef>
              <c:f>Sheet1!$B$2:$B$11</c:f>
              <c:numCache>
                <c:formatCode>General</c:formatCode>
                <c:ptCount val="10"/>
                <c:pt idx="0">
                  <c:v>12</c:v>
                </c:pt>
                <c:pt idx="1">
                  <c:v>4</c:v>
                </c:pt>
                <c:pt idx="2">
                  <c:v>4</c:v>
                </c:pt>
                <c:pt idx="3">
                  <c:v>17</c:v>
                </c:pt>
                <c:pt idx="4">
                  <c:v>1</c:v>
                </c:pt>
                <c:pt idx="5">
                  <c:v>0</c:v>
                </c:pt>
                <c:pt idx="6">
                  <c:v>9</c:v>
                </c:pt>
                <c:pt idx="7">
                  <c:v>2</c:v>
                </c:pt>
                <c:pt idx="8">
                  <c:v>3</c:v>
                </c:pt>
                <c:pt idx="9">
                  <c:v>1</c:v>
                </c:pt>
              </c:numCache>
            </c:numRef>
          </c:val>
          <c:extLst xmlns:c16r2="http://schemas.microsoft.com/office/drawing/2015/06/chart">
            <c:ext xmlns:c16="http://schemas.microsoft.com/office/drawing/2014/chart" uri="{C3380CC4-5D6E-409C-BE32-E72D297353CC}">
              <c16:uniqueId val="{00000000-C778-4555-A6BC-37ED729EA446}"/>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1"/>
          <c:order val="1"/>
          <c:tx>
            <c:strRef>
              <c:f>Sheet1!$C$1</c:f>
              <c:strCache>
                <c:ptCount val="1"/>
                <c:pt idx="0">
                  <c:v>Accepted</c:v>
                </c:pt>
              </c:strCache>
            </c:strRef>
          </c:tx>
          <c:spPr>
            <a:solidFill>
              <a:srgbClr val="007398"/>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United States</c:v>
                </c:pt>
                <c:pt idx="1">
                  <c:v>Brazil</c:v>
                </c:pt>
                <c:pt idx="2">
                  <c:v>Canada</c:v>
                </c:pt>
                <c:pt idx="3">
                  <c:v>India</c:v>
                </c:pt>
                <c:pt idx="4">
                  <c:v>Australia</c:v>
                </c:pt>
                <c:pt idx="5">
                  <c:v>Belgium</c:v>
                </c:pt>
                <c:pt idx="6">
                  <c:v>Iran</c:v>
                </c:pt>
                <c:pt idx="7">
                  <c:v>Turkey</c:v>
                </c:pt>
                <c:pt idx="8">
                  <c:v>United Kingdom</c:v>
                </c:pt>
                <c:pt idx="9">
                  <c:v>Austria</c:v>
                </c:pt>
              </c:strCache>
            </c:strRef>
          </c:cat>
          <c:val>
            <c:numRef>
              <c:f>Sheet1!$C$2:$C$11</c:f>
              <c:numCache>
                <c:formatCode>General</c:formatCode>
                <c:ptCount val="10"/>
                <c:pt idx="0">
                  <c:v>7</c:v>
                </c:pt>
                <c:pt idx="1">
                  <c:v>4</c:v>
                </c:pt>
                <c:pt idx="2">
                  <c:v>3</c:v>
                </c:pt>
                <c:pt idx="3">
                  <c:v>3</c:v>
                </c:pt>
                <c:pt idx="4">
                  <c:v>2</c:v>
                </c:pt>
                <c:pt idx="5">
                  <c:v>2</c:v>
                </c:pt>
                <c:pt idx="6">
                  <c:v>2</c:v>
                </c:pt>
                <c:pt idx="7">
                  <c:v>2</c:v>
                </c:pt>
                <c:pt idx="8">
                  <c:v>2</c:v>
                </c:pt>
                <c:pt idx="9">
                  <c:v>1</c:v>
                </c:pt>
              </c:numCache>
            </c:numRef>
          </c:val>
          <c:extLst xmlns:c16r2="http://schemas.microsoft.com/office/drawing/2015/06/chart">
            <c:ext xmlns:c16="http://schemas.microsoft.com/office/drawing/2014/chart" uri="{C3380CC4-5D6E-409C-BE32-E72D297353CC}">
              <c16:uniqueId val="{00000001-C778-4555-A6BC-37ED729EA446}"/>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dLbls>
          <c:showLegendKey val="0"/>
          <c:showVal val="1"/>
          <c:showCatName val="0"/>
          <c:showSerName val="0"/>
          <c:showPercent val="0"/>
          <c:showBubbleSize val="0"/>
        </c:dLbls>
        <c:gapWidth val="150"/>
        <c:axId val="353652168"/>
        <c:axId val="353652560"/>
      </c:barChart>
      <c:catAx>
        <c:axId val="353652168"/>
        <c:scaling>
          <c:orientation val="minMax"/>
        </c:scaling>
        <c:delete val="0"/>
        <c:axPos val="b"/>
        <c:numFmt formatCode="General" sourceLinked="0"/>
        <c:majorTickMark val="out"/>
        <c:minorTickMark val="none"/>
        <c:tickLblPos val="nextTo"/>
        <c:txPr>
          <a:bodyPr/>
          <a:lstStyle/>
          <a:p>
            <a:pPr>
              <a:defRPr sz="800" b="0">
                <a:solidFill>
                  <a:srgbClr val="505050"/>
                </a:solidFill>
                <a:latin typeface="Arial"/>
              </a:defRPr>
            </a:pPr>
            <a:endParaRPr lang="en-US"/>
          </a:p>
        </c:txPr>
        <c:crossAx val="353652560"/>
        <c:crosses val="autoZero"/>
        <c:auto val="1"/>
        <c:lblAlgn val="ctr"/>
        <c:lblOffset val="100"/>
        <c:noMultiLvlLbl val="0"/>
      </c:catAx>
      <c:valAx>
        <c:axId val="353652560"/>
        <c:scaling>
          <c:orientation val="minMax"/>
          <c:max val="17"/>
          <c:min val="0"/>
        </c:scaling>
        <c:delete val="0"/>
        <c:axPos val="l"/>
        <c:title>
          <c:tx>
            <c:rich>
              <a:bodyPr/>
              <a:lstStyle/>
              <a:p>
                <a:pPr>
                  <a:defRPr/>
                </a:pPr>
                <a:r>
                  <a:rPr lang="en-GB" sz="1000" b="0">
                    <a:solidFill>
                      <a:srgbClr val="505050"/>
                    </a:solidFill>
                    <a:latin typeface="Arial"/>
                  </a:rPr>
                  <a:t>Articles</a:t>
                </a:r>
              </a:p>
            </c:rich>
          </c:tx>
          <c:overlay val="0"/>
        </c:title>
        <c:numFmt formatCode="General" sourceLinked="1"/>
        <c:majorTickMark val="out"/>
        <c:minorTickMark val="none"/>
        <c:tickLblPos val="nextTo"/>
        <c:txPr>
          <a:bodyPr/>
          <a:lstStyle/>
          <a:p>
            <a:pPr>
              <a:defRPr sz="800" b="0">
                <a:solidFill>
                  <a:srgbClr val="505050"/>
                </a:solidFill>
                <a:latin typeface="Arial"/>
              </a:defRPr>
            </a:pPr>
            <a:endParaRPr lang="en-US"/>
          </a:p>
        </c:txPr>
        <c:crossAx val="353652168"/>
        <c:crosses val="autoZero"/>
        <c:crossBetween val="between"/>
      </c:valAx>
    </c:plotArea>
    <c:legend>
      <c:legendPos val="t"/>
      <c:overlay val="0"/>
      <c:txPr>
        <a:bodyPr/>
        <a:lstStyle/>
        <a:p>
          <a:pPr>
            <a:defRPr sz="1000" b="0">
              <a:solidFill>
                <a:srgbClr val="505050"/>
              </a:solidFill>
              <a:latin typeface="Aria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1"/>
        <c:ser>
          <c:idx val="0"/>
          <c:order val="0"/>
          <c:tx>
            <c:strRef>
              <c:f>Sheet1!$B$1</c:f>
              <c:strCache>
                <c:ptCount val="1"/>
                <c:pt idx="0">
                  <c:v>Standard Rejection Rate</c:v>
                </c:pt>
              </c:strCache>
            </c:strRef>
          </c:tx>
          <c:spPr>
            <a:solidFill>
              <a:srgbClr val="FF8200"/>
            </a:solidFill>
            <a:ln>
              <a:solidFill>
                <a:srgbClr val="FFFFFF"/>
              </a:solidFill>
            </a:ln>
          </c:spPr>
          <c:invertIfNegative val="1"/>
          <c:dLbls>
            <c:numFmt formatCode="0&quot;%&quot;" sourceLinked="0"/>
            <c:spPr>
              <a:noFill/>
              <a:ln>
                <a:noFill/>
              </a:ln>
              <a:effectLst/>
            </c:spPr>
            <c:txPr>
              <a:bodyPr/>
              <a:lstStyle/>
              <a:p>
                <a:pPr>
                  <a:defRPr sz="600" b="0">
                    <a:solidFill>
                      <a:srgbClr val="FFFFFF"/>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India</c:v>
                </c:pt>
                <c:pt idx="1">
                  <c:v>United States</c:v>
                </c:pt>
                <c:pt idx="2">
                  <c:v>Iran</c:v>
                </c:pt>
                <c:pt idx="3">
                  <c:v>China</c:v>
                </c:pt>
                <c:pt idx="4">
                  <c:v>Brazil</c:v>
                </c:pt>
                <c:pt idx="5">
                  <c:v>Canada</c:v>
                </c:pt>
                <c:pt idx="6">
                  <c:v>Portugal</c:v>
                </c:pt>
                <c:pt idx="7">
                  <c:v>Germany</c:v>
                </c:pt>
                <c:pt idx="8">
                  <c:v>Japan</c:v>
                </c:pt>
                <c:pt idx="9">
                  <c:v>Netherlands</c:v>
                </c:pt>
              </c:strCache>
            </c:strRef>
          </c:cat>
          <c:val>
            <c:numRef>
              <c:f>Sheet1!$B$2:$B$11</c:f>
              <c:numCache>
                <c:formatCode>General</c:formatCode>
                <c:ptCount val="10"/>
                <c:pt idx="0">
                  <c:v>33</c:v>
                </c:pt>
                <c:pt idx="1">
                  <c:v>38</c:v>
                </c:pt>
                <c:pt idx="2">
                  <c:v>40</c:v>
                </c:pt>
                <c:pt idx="3">
                  <c:v>33</c:v>
                </c:pt>
                <c:pt idx="4">
                  <c:v>33</c:v>
                </c:pt>
                <c:pt idx="5">
                  <c:v>40</c:v>
                </c:pt>
                <c:pt idx="6">
                  <c:v>50</c:v>
                </c:pt>
                <c:pt idx="7">
                  <c:v>0</c:v>
                </c:pt>
                <c:pt idx="8">
                  <c:v>100</c:v>
                </c:pt>
                <c:pt idx="9">
                  <c:v>100</c:v>
                </c:pt>
              </c:numCache>
            </c:numRef>
          </c:val>
          <c:extLst xmlns:c16r2="http://schemas.microsoft.com/office/drawing/2015/06/chart">
            <c:ext xmlns:c16="http://schemas.microsoft.com/office/drawing/2014/chart" uri="{C3380CC4-5D6E-409C-BE32-E72D297353CC}">
              <c16:uniqueId val="{00000000-EA83-4102-9EA0-7ABD86D7120E}"/>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1"/>
          <c:order val="1"/>
          <c:tx>
            <c:strRef>
              <c:f>Sheet1!$C$1</c:f>
              <c:strCache>
                <c:ptCount val="1"/>
                <c:pt idx="0">
                  <c:v>Desk Rejection Rate</c:v>
                </c:pt>
              </c:strCache>
            </c:strRef>
          </c:tx>
          <c:spPr>
            <a:solidFill>
              <a:srgbClr val="007398"/>
            </a:solidFill>
            <a:ln>
              <a:solidFill>
                <a:srgbClr val="FFFFFF"/>
              </a:solidFill>
            </a:ln>
          </c:spPr>
          <c:invertIfNegative val="1"/>
          <c:dLbls>
            <c:numFmt formatCode="0&quot;%&quot;" sourceLinked="0"/>
            <c:spPr>
              <a:noFill/>
              <a:ln>
                <a:noFill/>
              </a:ln>
              <a:effectLst/>
            </c:spPr>
            <c:txPr>
              <a:bodyPr/>
              <a:lstStyle/>
              <a:p>
                <a:pPr>
                  <a:defRPr sz="600" b="0">
                    <a:solidFill>
                      <a:srgbClr val="FFFFFF"/>
                    </a:solidFill>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India</c:v>
                </c:pt>
                <c:pt idx="1">
                  <c:v>United States</c:v>
                </c:pt>
                <c:pt idx="2">
                  <c:v>Iran</c:v>
                </c:pt>
                <c:pt idx="3">
                  <c:v>China</c:v>
                </c:pt>
                <c:pt idx="4">
                  <c:v>Brazil</c:v>
                </c:pt>
                <c:pt idx="5">
                  <c:v>Canada</c:v>
                </c:pt>
                <c:pt idx="6">
                  <c:v>Portugal</c:v>
                </c:pt>
                <c:pt idx="7">
                  <c:v>Germany</c:v>
                </c:pt>
                <c:pt idx="8">
                  <c:v>Japan</c:v>
                </c:pt>
                <c:pt idx="9">
                  <c:v>Netherlands</c:v>
                </c:pt>
              </c:strCache>
            </c:strRef>
          </c:cat>
          <c:val>
            <c:numRef>
              <c:f>Sheet1!$C$2:$C$11</c:f>
              <c:numCache>
                <c:formatCode>General</c:formatCode>
                <c:ptCount val="10"/>
                <c:pt idx="0">
                  <c:v>33</c:v>
                </c:pt>
                <c:pt idx="1">
                  <c:v>8</c:v>
                </c:pt>
                <c:pt idx="2">
                  <c:v>20</c:v>
                </c:pt>
                <c:pt idx="3">
                  <c:v>67</c:v>
                </c:pt>
                <c:pt idx="4">
                  <c:v>0</c:v>
                </c:pt>
                <c:pt idx="5">
                  <c:v>0</c:v>
                </c:pt>
                <c:pt idx="6">
                  <c:v>0</c:v>
                </c:pt>
                <c:pt idx="7">
                  <c:v>100</c:v>
                </c:pt>
                <c:pt idx="8">
                  <c:v>0</c:v>
                </c:pt>
                <c:pt idx="9">
                  <c:v>0</c:v>
                </c:pt>
              </c:numCache>
            </c:numRef>
          </c:val>
          <c:extLst xmlns:c16r2="http://schemas.microsoft.com/office/drawing/2015/06/chart">
            <c:ext xmlns:c16="http://schemas.microsoft.com/office/drawing/2014/chart" uri="{C3380CC4-5D6E-409C-BE32-E72D297353CC}">
              <c16:uniqueId val="{00000001-EA83-4102-9EA0-7ABD86D7120E}"/>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dLbls>
          <c:showLegendKey val="0"/>
          <c:showVal val="1"/>
          <c:showCatName val="0"/>
          <c:showSerName val="0"/>
          <c:showPercent val="0"/>
          <c:showBubbleSize val="0"/>
        </c:dLbls>
        <c:gapWidth val="100"/>
        <c:overlap val="100"/>
        <c:axId val="353652952"/>
        <c:axId val="353653344"/>
      </c:barChart>
      <c:catAx>
        <c:axId val="353652952"/>
        <c:scaling>
          <c:orientation val="minMax"/>
        </c:scaling>
        <c:delete val="0"/>
        <c:axPos val="b"/>
        <c:numFmt formatCode="General" sourceLinked="0"/>
        <c:majorTickMark val="out"/>
        <c:minorTickMark val="none"/>
        <c:tickLblPos val="nextTo"/>
        <c:txPr>
          <a:bodyPr/>
          <a:lstStyle/>
          <a:p>
            <a:pPr>
              <a:defRPr sz="800" b="0">
                <a:solidFill>
                  <a:srgbClr val="505050"/>
                </a:solidFill>
                <a:latin typeface="Arial"/>
              </a:defRPr>
            </a:pPr>
            <a:endParaRPr lang="en-US"/>
          </a:p>
        </c:txPr>
        <c:crossAx val="353653344"/>
        <c:crosses val="autoZero"/>
        <c:auto val="1"/>
        <c:lblAlgn val="ctr"/>
        <c:lblOffset val="100"/>
        <c:noMultiLvlLbl val="0"/>
      </c:catAx>
      <c:valAx>
        <c:axId val="353653344"/>
        <c:scaling>
          <c:orientation val="minMax"/>
          <c:max val="100"/>
          <c:min val="0"/>
        </c:scaling>
        <c:delete val="0"/>
        <c:axPos val="l"/>
        <c:title>
          <c:tx>
            <c:rich>
              <a:bodyPr/>
              <a:lstStyle/>
              <a:p>
                <a:pPr>
                  <a:defRPr/>
                </a:pPr>
                <a:r>
                  <a:rPr lang="en-GB" sz="1000" b="0">
                    <a:solidFill>
                      <a:srgbClr val="505050"/>
                    </a:solidFill>
                    <a:latin typeface="Arial"/>
                  </a:rPr>
                  <a:t>Rejection Rate</a:t>
                </a:r>
              </a:p>
            </c:rich>
          </c:tx>
          <c:overlay val="0"/>
        </c:title>
        <c:numFmt formatCode="0&quot;%&quot;" sourceLinked="0"/>
        <c:majorTickMark val="out"/>
        <c:minorTickMark val="none"/>
        <c:tickLblPos val="nextTo"/>
        <c:txPr>
          <a:bodyPr/>
          <a:lstStyle/>
          <a:p>
            <a:pPr>
              <a:defRPr sz="800" b="0">
                <a:solidFill>
                  <a:srgbClr val="505050"/>
                </a:solidFill>
                <a:latin typeface="Arial"/>
              </a:defRPr>
            </a:pPr>
            <a:endParaRPr lang="en-US"/>
          </a:p>
        </c:txPr>
        <c:crossAx val="353652952"/>
        <c:crosses val="autoZero"/>
        <c:crossBetween val="between"/>
        <c:majorUnit val="20"/>
      </c:valAx>
    </c:plotArea>
    <c:legend>
      <c:legendPos val="b"/>
      <c:overlay val="0"/>
      <c:txPr>
        <a:bodyPr/>
        <a:lstStyle/>
        <a:p>
          <a:pPr>
            <a:defRPr sz="1000" b="0">
              <a:solidFill>
                <a:srgbClr val="505050"/>
              </a:solidFill>
              <a:latin typeface="Aria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188825" y="420506"/>
            <a:ext cx="5356316" cy="423951"/>
          </a:xfrm>
          <a:prstGeom prst="rect">
            <a:avLst/>
          </a:prstGeom>
          <a:noFill/>
          <a:ln w="9525">
            <a:noFill/>
            <a:miter lim="800000"/>
            <a:headEnd/>
            <a:tailEnd/>
          </a:ln>
          <a:effectLst/>
        </p:spPr>
        <p:txBody>
          <a:bodyPr vert="horz" wrap="square" lIns="107972" tIns="0" rIns="0" bIns="0" numCol="1" anchor="ctr" anchorCtr="0" compatLnSpc="1">
            <a:prstTxWarp prst="textNoShape">
              <a:avLst/>
            </a:prstTxWarp>
          </a:bodyPr>
          <a:lstStyle>
            <a:lvl1pPr>
              <a:lnSpc>
                <a:spcPts val="1300"/>
              </a:lnSpc>
              <a:defRPr sz="1000" b="1">
                <a:latin typeface="Stafford" pitchFamily="2" charset="0"/>
              </a:defRPr>
            </a:lvl1pPr>
          </a:lstStyle>
          <a:p>
            <a:endParaRPr lang="de-DE" dirty="0"/>
          </a:p>
        </p:txBody>
      </p:sp>
      <p:sp>
        <p:nvSpPr>
          <p:cNvPr id="50179" name="Rectangle 3"/>
          <p:cNvSpPr>
            <a:spLocks noGrp="1" noChangeArrowheads="1"/>
          </p:cNvSpPr>
          <p:nvPr>
            <p:ph type="dt" sz="quarter" idx="1"/>
          </p:nvPr>
        </p:nvSpPr>
        <p:spPr bwMode="auto">
          <a:xfrm>
            <a:off x="188825" y="9301054"/>
            <a:ext cx="1318623" cy="28263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1">
                <a:latin typeface="Stafford" pitchFamily="2" charset="0"/>
              </a:defRPr>
            </a:lvl1pPr>
          </a:lstStyle>
          <a:p>
            <a:r>
              <a:rPr lang="de-DE" dirty="0" smtClean="0"/>
              <a:t>WCTR 2019 Mumbai</a:t>
            </a:r>
            <a:endParaRPr lang="de-DE" dirty="0"/>
          </a:p>
        </p:txBody>
      </p:sp>
      <p:sp>
        <p:nvSpPr>
          <p:cNvPr id="50180" name="Rectangle 4"/>
          <p:cNvSpPr>
            <a:spLocks noGrp="1" noChangeArrowheads="1"/>
          </p:cNvSpPr>
          <p:nvPr>
            <p:ph type="ftr" sz="quarter" idx="2"/>
          </p:nvPr>
        </p:nvSpPr>
        <p:spPr bwMode="auto">
          <a:xfrm>
            <a:off x="1507446" y="9301054"/>
            <a:ext cx="4424783" cy="28263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1">
                <a:latin typeface="Stafford" pitchFamily="2" charset="0"/>
              </a:defRPr>
            </a:lvl1pPr>
          </a:lstStyle>
          <a:p>
            <a:r>
              <a:rPr lang="de-DE"/>
              <a:t>|  </a:t>
            </a:r>
          </a:p>
        </p:txBody>
      </p:sp>
      <p:sp>
        <p:nvSpPr>
          <p:cNvPr id="50181" name="Rectangle 5"/>
          <p:cNvSpPr>
            <a:spLocks noGrp="1" noChangeArrowheads="1"/>
          </p:cNvSpPr>
          <p:nvPr>
            <p:ph type="sldNum" sz="quarter" idx="3"/>
          </p:nvPr>
        </p:nvSpPr>
        <p:spPr bwMode="auto">
          <a:xfrm>
            <a:off x="5946395" y="9301054"/>
            <a:ext cx="664032" cy="28263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b="1">
                <a:latin typeface="Stafford" pitchFamily="2" charset="0"/>
              </a:defRPr>
            </a:lvl1pPr>
          </a:lstStyle>
          <a:p>
            <a:r>
              <a:rPr lang="de-DE"/>
              <a:t>|  </a:t>
            </a:r>
            <a:fld id="{BE7E8009-BDC4-4AA9-94A6-AF5BA1690B3A}" type="slidenum">
              <a:rPr lang="de-DE"/>
              <a:pPr/>
              <a:t>‹#›</a:t>
            </a:fld>
            <a:endParaRPr lang="de-DE"/>
          </a:p>
        </p:txBody>
      </p:sp>
      <p:sp>
        <p:nvSpPr>
          <p:cNvPr id="50183" name="Rectangle 7"/>
          <p:cNvSpPr>
            <a:spLocks noChangeArrowheads="1"/>
          </p:cNvSpPr>
          <p:nvPr/>
        </p:nvSpPr>
        <p:spPr bwMode="auto">
          <a:xfrm>
            <a:off x="188825" y="194742"/>
            <a:ext cx="6421600" cy="156826"/>
          </a:xfrm>
          <a:prstGeom prst="rect">
            <a:avLst/>
          </a:prstGeom>
          <a:solidFill>
            <a:srgbClr val="B5B5B5"/>
          </a:solidFill>
          <a:ln w="9525">
            <a:noFill/>
            <a:miter lim="800000"/>
            <a:headEnd/>
            <a:tailEnd/>
          </a:ln>
          <a:effectLst/>
        </p:spPr>
        <p:txBody>
          <a:bodyPr wrap="none" lIns="91418" tIns="45708" rIns="91418" bIns="45708" anchor="ctr"/>
          <a:lstStyle/>
          <a:p>
            <a:endParaRPr lang="de-DE"/>
          </a:p>
        </p:txBody>
      </p:sp>
      <p:sp>
        <p:nvSpPr>
          <p:cNvPr id="50184" name="Line 8"/>
          <p:cNvSpPr>
            <a:spLocks noChangeShapeType="1"/>
          </p:cNvSpPr>
          <p:nvPr/>
        </p:nvSpPr>
        <p:spPr bwMode="auto">
          <a:xfrm>
            <a:off x="188825" y="391207"/>
            <a:ext cx="6421600" cy="0"/>
          </a:xfrm>
          <a:prstGeom prst="line">
            <a:avLst/>
          </a:prstGeom>
          <a:noFill/>
          <a:ln w="15240">
            <a:solidFill>
              <a:schemeClr val="tx1"/>
            </a:solidFill>
            <a:round/>
            <a:headEnd/>
            <a:tailEnd/>
          </a:ln>
          <a:effectLst/>
        </p:spPr>
        <p:txBody>
          <a:bodyPr lIns="91418" tIns="45708" rIns="91418" bIns="45708"/>
          <a:lstStyle/>
          <a:p>
            <a:endParaRPr lang="de-DE"/>
          </a:p>
        </p:txBody>
      </p:sp>
      <p:sp>
        <p:nvSpPr>
          <p:cNvPr id="50185" name="Line 9"/>
          <p:cNvSpPr>
            <a:spLocks noChangeShapeType="1"/>
          </p:cNvSpPr>
          <p:nvPr/>
        </p:nvSpPr>
        <p:spPr bwMode="auto">
          <a:xfrm>
            <a:off x="188825" y="9223501"/>
            <a:ext cx="6421600" cy="0"/>
          </a:xfrm>
          <a:prstGeom prst="line">
            <a:avLst/>
          </a:prstGeom>
          <a:noFill/>
          <a:ln w="7620">
            <a:solidFill>
              <a:schemeClr val="tx1"/>
            </a:solidFill>
            <a:round/>
            <a:headEnd/>
            <a:tailEnd/>
          </a:ln>
          <a:effectLst/>
        </p:spPr>
        <p:txBody>
          <a:bodyPr lIns="91418" tIns="45708" rIns="91418" bIns="45708"/>
          <a:lstStyle/>
          <a:p>
            <a:endParaRPr lang="de-DE"/>
          </a:p>
        </p:txBody>
      </p:sp>
      <p:sp>
        <p:nvSpPr>
          <p:cNvPr id="50186" name="Line 10"/>
          <p:cNvSpPr>
            <a:spLocks noChangeShapeType="1"/>
          </p:cNvSpPr>
          <p:nvPr/>
        </p:nvSpPr>
        <p:spPr bwMode="auto">
          <a:xfrm>
            <a:off x="187253" y="844454"/>
            <a:ext cx="6421599" cy="0"/>
          </a:xfrm>
          <a:prstGeom prst="line">
            <a:avLst/>
          </a:prstGeom>
          <a:noFill/>
          <a:ln w="7620">
            <a:solidFill>
              <a:schemeClr val="tx1"/>
            </a:solidFill>
            <a:round/>
            <a:headEnd/>
            <a:tailEnd/>
          </a:ln>
          <a:effectLst/>
        </p:spPr>
        <p:txBody>
          <a:bodyPr lIns="91418" tIns="45708" rIns="91418" bIns="45708"/>
          <a:lstStyle/>
          <a:p>
            <a:endParaRPr lang="de-DE"/>
          </a:p>
        </p:txBody>
      </p:sp>
    </p:spTree>
    <p:extLst>
      <p:ext uri="{BB962C8B-B14F-4D97-AF65-F5344CB8AC3E}">
        <p14:creationId xmlns:p14="http://schemas.microsoft.com/office/powerpoint/2010/main" val="2586503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idx="1"/>
          </p:nvPr>
        </p:nvSpPr>
        <p:spPr bwMode="auto">
          <a:xfrm>
            <a:off x="187252" y="9428585"/>
            <a:ext cx="1605007" cy="496332"/>
          </a:xfrm>
          <a:prstGeom prst="rect">
            <a:avLst/>
          </a:prstGeom>
          <a:noFill/>
          <a:ln w="9525">
            <a:noFill/>
            <a:miter lim="800000"/>
            <a:headEnd/>
            <a:tailEnd/>
          </a:ln>
          <a:effectLst/>
        </p:spPr>
        <p:txBody>
          <a:bodyPr vert="horz" wrap="square" lIns="91418" tIns="45708" rIns="91418" bIns="45708" numCol="1" anchor="ctr" anchorCtr="0" compatLnSpc="1">
            <a:prstTxWarp prst="textNoShape">
              <a:avLst/>
            </a:prstTxWarp>
          </a:bodyPr>
          <a:lstStyle>
            <a:lvl1pPr>
              <a:lnSpc>
                <a:spcPts val="1300"/>
              </a:lnSpc>
              <a:defRPr sz="1000">
                <a:latin typeface="Stafford" pitchFamily="2" charset="0"/>
              </a:defRPr>
            </a:lvl1pPr>
          </a:lstStyle>
          <a:p>
            <a:r>
              <a:rPr lang="de-DE" dirty="0" smtClean="0"/>
              <a:t>WCTR 2019 Mumbai</a:t>
            </a:r>
            <a:endParaRPr lang="de-DE" dirty="0"/>
          </a:p>
        </p:txBody>
      </p:sp>
      <p:sp>
        <p:nvSpPr>
          <p:cNvPr id="3076" name="Rectangle 4"/>
          <p:cNvSpPr>
            <a:spLocks noGrp="1" noRot="1" noChangeAspect="1" noChangeArrowheads="1" noTextEdit="1"/>
          </p:cNvSpPr>
          <p:nvPr>
            <p:ph type="sldImg" idx="2"/>
          </p:nvPr>
        </p:nvSpPr>
        <p:spPr bwMode="auto">
          <a:xfrm>
            <a:off x="1166813" y="1003300"/>
            <a:ext cx="4445000" cy="33337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188824" y="4651390"/>
            <a:ext cx="6420027" cy="4649664"/>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078" name="Rectangle 6"/>
          <p:cNvSpPr>
            <a:spLocks noGrp="1" noChangeArrowheads="1"/>
          </p:cNvSpPr>
          <p:nvPr>
            <p:ph type="ftr" sz="quarter" idx="4"/>
          </p:nvPr>
        </p:nvSpPr>
        <p:spPr bwMode="auto">
          <a:xfrm>
            <a:off x="1792260" y="9428585"/>
            <a:ext cx="4069164" cy="496332"/>
          </a:xfrm>
          <a:prstGeom prst="rect">
            <a:avLst/>
          </a:prstGeom>
          <a:noFill/>
          <a:ln w="9525">
            <a:noFill/>
            <a:miter lim="800000"/>
            <a:headEnd/>
            <a:tailEnd/>
          </a:ln>
          <a:effectLst/>
        </p:spPr>
        <p:txBody>
          <a:bodyPr vert="horz" wrap="square" lIns="91418" tIns="45708" rIns="91418" bIns="45708" numCol="1" anchor="ctr" anchorCtr="0" compatLnSpc="1">
            <a:prstTxWarp prst="textNoShape">
              <a:avLst/>
            </a:prstTxWarp>
          </a:bodyPr>
          <a:lstStyle>
            <a:lvl1pPr>
              <a:lnSpc>
                <a:spcPts val="1300"/>
              </a:lnSpc>
              <a:defRPr sz="1000">
                <a:latin typeface="Stafford" pitchFamily="2" charset="0"/>
              </a:defRPr>
            </a:lvl1pPr>
          </a:lstStyle>
          <a:p>
            <a:r>
              <a:rPr lang="de-DE"/>
              <a:t>|  </a:t>
            </a:r>
          </a:p>
        </p:txBody>
      </p:sp>
      <p:sp>
        <p:nvSpPr>
          <p:cNvPr id="3079" name="Rectangle 7"/>
          <p:cNvSpPr>
            <a:spLocks noGrp="1" noChangeArrowheads="1"/>
          </p:cNvSpPr>
          <p:nvPr>
            <p:ph type="sldNum" sz="quarter" idx="5"/>
          </p:nvPr>
        </p:nvSpPr>
        <p:spPr bwMode="auto">
          <a:xfrm>
            <a:off x="5861421" y="9428585"/>
            <a:ext cx="934681" cy="496332"/>
          </a:xfrm>
          <a:prstGeom prst="rect">
            <a:avLst/>
          </a:prstGeom>
          <a:noFill/>
          <a:ln w="9525">
            <a:noFill/>
            <a:miter lim="800000"/>
            <a:headEnd/>
            <a:tailEnd/>
          </a:ln>
          <a:effectLst/>
        </p:spPr>
        <p:txBody>
          <a:bodyPr vert="horz" wrap="square" lIns="91418" tIns="45708" rIns="91418" bIns="45708" numCol="1" anchor="ctr" anchorCtr="0" compatLnSpc="1">
            <a:prstTxWarp prst="textNoShape">
              <a:avLst/>
            </a:prstTxWarp>
          </a:bodyPr>
          <a:lstStyle>
            <a:lvl1pPr algn="r">
              <a:lnSpc>
                <a:spcPts val="1300"/>
              </a:lnSpc>
              <a:defRPr sz="1000">
                <a:latin typeface="Stafford" pitchFamily="2" charset="0"/>
              </a:defRPr>
            </a:lvl1pPr>
          </a:lstStyle>
          <a:p>
            <a:r>
              <a:rPr lang="de-DE"/>
              <a:t>|  </a:t>
            </a:r>
            <a:fld id="{AFCCBCA8-7273-4E77-9EAA-E51D53D1B691}" type="slidenum">
              <a:rPr lang="de-DE"/>
              <a:pPr/>
              <a:t>‹#›</a:t>
            </a:fld>
            <a:endParaRPr lang="de-DE"/>
          </a:p>
        </p:txBody>
      </p:sp>
      <p:sp>
        <p:nvSpPr>
          <p:cNvPr id="3080" name="Rectangle 8"/>
          <p:cNvSpPr>
            <a:spLocks noChangeArrowheads="1"/>
          </p:cNvSpPr>
          <p:nvPr/>
        </p:nvSpPr>
        <p:spPr bwMode="auto">
          <a:xfrm>
            <a:off x="188825" y="420504"/>
            <a:ext cx="5356316" cy="427397"/>
          </a:xfrm>
          <a:prstGeom prst="rect">
            <a:avLst/>
          </a:prstGeom>
          <a:noFill/>
          <a:ln w="9525">
            <a:noFill/>
            <a:miter lim="800000"/>
            <a:headEnd/>
            <a:tailEnd/>
          </a:ln>
          <a:effectLst/>
        </p:spPr>
        <p:txBody>
          <a:bodyPr lIns="107972" tIns="0" rIns="0" bIns="0" anchor="ctr"/>
          <a:lstStyle/>
          <a:p>
            <a:pPr>
              <a:lnSpc>
                <a:spcPts val="1300"/>
              </a:lnSpc>
            </a:pPr>
            <a:endParaRPr lang="de-DE" sz="1000" b="1" dirty="0">
              <a:latin typeface="Stafford" pitchFamily="2" charset="0"/>
            </a:endParaRPr>
          </a:p>
        </p:txBody>
      </p:sp>
      <p:sp>
        <p:nvSpPr>
          <p:cNvPr id="3081" name="Rectangle 9"/>
          <p:cNvSpPr>
            <a:spLocks noChangeArrowheads="1"/>
          </p:cNvSpPr>
          <p:nvPr/>
        </p:nvSpPr>
        <p:spPr bwMode="auto">
          <a:xfrm>
            <a:off x="188825" y="194742"/>
            <a:ext cx="6421600" cy="156826"/>
          </a:xfrm>
          <a:prstGeom prst="rect">
            <a:avLst/>
          </a:prstGeom>
          <a:solidFill>
            <a:srgbClr val="B5B5B5"/>
          </a:solidFill>
          <a:ln w="9525">
            <a:noFill/>
            <a:miter lim="800000"/>
            <a:headEnd/>
            <a:tailEnd/>
          </a:ln>
          <a:effectLst/>
        </p:spPr>
        <p:txBody>
          <a:bodyPr wrap="none" lIns="91418" tIns="45708" rIns="91418" bIns="45708" anchor="ctr"/>
          <a:lstStyle/>
          <a:p>
            <a:endParaRPr lang="de-DE"/>
          </a:p>
        </p:txBody>
      </p:sp>
      <p:sp>
        <p:nvSpPr>
          <p:cNvPr id="3082" name="Line 10"/>
          <p:cNvSpPr>
            <a:spLocks noChangeShapeType="1"/>
          </p:cNvSpPr>
          <p:nvPr/>
        </p:nvSpPr>
        <p:spPr bwMode="auto">
          <a:xfrm>
            <a:off x="188825" y="391207"/>
            <a:ext cx="6421600" cy="0"/>
          </a:xfrm>
          <a:prstGeom prst="line">
            <a:avLst/>
          </a:prstGeom>
          <a:noFill/>
          <a:ln w="15240">
            <a:solidFill>
              <a:schemeClr val="tx1"/>
            </a:solidFill>
            <a:round/>
            <a:headEnd/>
            <a:tailEnd/>
          </a:ln>
          <a:effectLst/>
        </p:spPr>
        <p:txBody>
          <a:bodyPr lIns="91418" tIns="45708" rIns="91418" bIns="45708"/>
          <a:lstStyle/>
          <a:p>
            <a:endParaRPr lang="de-DE"/>
          </a:p>
        </p:txBody>
      </p:sp>
      <p:sp>
        <p:nvSpPr>
          <p:cNvPr id="3083" name="Line 11"/>
          <p:cNvSpPr>
            <a:spLocks noChangeShapeType="1"/>
          </p:cNvSpPr>
          <p:nvPr/>
        </p:nvSpPr>
        <p:spPr bwMode="auto">
          <a:xfrm>
            <a:off x="188825" y="847901"/>
            <a:ext cx="6421600" cy="0"/>
          </a:xfrm>
          <a:prstGeom prst="line">
            <a:avLst/>
          </a:prstGeom>
          <a:noFill/>
          <a:ln w="7620">
            <a:solidFill>
              <a:schemeClr val="tx1"/>
            </a:solidFill>
            <a:round/>
            <a:headEnd/>
            <a:tailEnd/>
          </a:ln>
          <a:effectLst/>
        </p:spPr>
        <p:txBody>
          <a:bodyPr lIns="91418" tIns="45708" rIns="91418" bIns="45708"/>
          <a:lstStyle/>
          <a:p>
            <a:endParaRPr lang="de-DE"/>
          </a:p>
        </p:txBody>
      </p:sp>
      <p:sp>
        <p:nvSpPr>
          <p:cNvPr id="3084" name="Line 12"/>
          <p:cNvSpPr>
            <a:spLocks noChangeShapeType="1"/>
          </p:cNvSpPr>
          <p:nvPr/>
        </p:nvSpPr>
        <p:spPr bwMode="auto">
          <a:xfrm>
            <a:off x="188825" y="9428583"/>
            <a:ext cx="6421600" cy="0"/>
          </a:xfrm>
          <a:prstGeom prst="line">
            <a:avLst/>
          </a:prstGeom>
          <a:noFill/>
          <a:ln w="7620">
            <a:solidFill>
              <a:schemeClr val="tx1"/>
            </a:solidFill>
            <a:round/>
            <a:headEnd/>
            <a:tailEnd/>
          </a:ln>
          <a:effectLst/>
        </p:spPr>
        <p:txBody>
          <a:bodyPr lIns="91418" tIns="45708" rIns="91418" bIns="45708"/>
          <a:lstStyle/>
          <a:p>
            <a:endParaRPr lang="de-DE"/>
          </a:p>
        </p:txBody>
      </p:sp>
      <p:sp>
        <p:nvSpPr>
          <p:cNvPr id="3086" name="Line 14"/>
          <p:cNvSpPr>
            <a:spLocks noChangeShapeType="1"/>
          </p:cNvSpPr>
          <p:nvPr/>
        </p:nvSpPr>
        <p:spPr bwMode="auto">
          <a:xfrm>
            <a:off x="187253" y="4454924"/>
            <a:ext cx="6421599" cy="0"/>
          </a:xfrm>
          <a:prstGeom prst="line">
            <a:avLst/>
          </a:prstGeom>
          <a:noFill/>
          <a:ln w="7620">
            <a:solidFill>
              <a:schemeClr val="tx1"/>
            </a:solidFill>
            <a:round/>
            <a:headEnd/>
            <a:tailEnd/>
          </a:ln>
          <a:effectLst/>
        </p:spPr>
        <p:txBody>
          <a:bodyPr lIns="91418" tIns="45708" rIns="91418" bIns="45708"/>
          <a:lstStyle/>
          <a:p>
            <a:endParaRPr lang="de-DE"/>
          </a:p>
        </p:txBody>
      </p:sp>
    </p:spTree>
    <p:extLst>
      <p:ext uri="{BB962C8B-B14F-4D97-AF65-F5344CB8AC3E}">
        <p14:creationId xmlns:p14="http://schemas.microsoft.com/office/powerpoint/2010/main" val="2084641101"/>
      </p:ext>
    </p:extLst>
  </p:cSld>
  <p:clrMap bg1="lt1" tx1="dk1" bg2="lt2" tx2="dk2" accent1="accent1" accent2="accent2" accent3="accent3" accent4="accent4" accent5="accent5" accent6="accent6" hlink="hlink" folHlink="folHlink"/>
  <p:hf hdr="0"/>
  <p:notesStyle>
    <a:lvl1pPr algn="l" rtl="0" fontAlgn="base">
      <a:spcBef>
        <a:spcPct val="10000"/>
      </a:spcBef>
      <a:spcAft>
        <a:spcPct val="0"/>
      </a:spcAft>
      <a:defRPr sz="1200" kern="1200">
        <a:solidFill>
          <a:schemeClr val="tx1"/>
        </a:solidFill>
        <a:latin typeface="Bitstream Charter" charset="0"/>
        <a:ea typeface="+mn-ea"/>
        <a:cs typeface="+mn-cs"/>
      </a:defRPr>
    </a:lvl1pPr>
    <a:lvl2pPr marL="457200" algn="l" rtl="0" fontAlgn="base">
      <a:spcBef>
        <a:spcPct val="10000"/>
      </a:spcBef>
      <a:spcAft>
        <a:spcPct val="0"/>
      </a:spcAft>
      <a:defRPr sz="1200" kern="1200">
        <a:solidFill>
          <a:schemeClr val="tx1"/>
        </a:solidFill>
        <a:latin typeface="Bitstream Charter" charset="0"/>
        <a:ea typeface="+mn-ea"/>
        <a:cs typeface="+mn-cs"/>
      </a:defRPr>
    </a:lvl2pPr>
    <a:lvl3pPr marL="914400" algn="l" rtl="0" fontAlgn="base">
      <a:spcBef>
        <a:spcPct val="10000"/>
      </a:spcBef>
      <a:spcAft>
        <a:spcPct val="0"/>
      </a:spcAft>
      <a:defRPr sz="1200" kern="1200">
        <a:solidFill>
          <a:schemeClr val="tx1"/>
        </a:solidFill>
        <a:latin typeface="Bitstream Charter" charset="0"/>
        <a:ea typeface="+mn-ea"/>
        <a:cs typeface="+mn-cs"/>
      </a:defRPr>
    </a:lvl3pPr>
    <a:lvl4pPr marL="1371600" algn="l" rtl="0" fontAlgn="base">
      <a:spcBef>
        <a:spcPct val="10000"/>
      </a:spcBef>
      <a:spcAft>
        <a:spcPct val="0"/>
      </a:spcAft>
      <a:defRPr sz="1200" kern="1200">
        <a:solidFill>
          <a:schemeClr val="tx1"/>
        </a:solidFill>
        <a:latin typeface="Bitstream Charter" charset="0"/>
        <a:ea typeface="+mn-ea"/>
        <a:cs typeface="+mn-cs"/>
      </a:defRPr>
    </a:lvl4pPr>
    <a:lvl5pPr marL="1828800" algn="l" rtl="0" fontAlgn="base">
      <a:spcBef>
        <a:spcPct val="10000"/>
      </a:spcBef>
      <a:spcAft>
        <a:spcPct val="0"/>
      </a:spcAft>
      <a:defRPr sz="1200" kern="1200">
        <a:solidFill>
          <a:schemeClr val="tx1"/>
        </a:solidFill>
        <a:latin typeface="Bitstream Charte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r>
              <a:rPr lang="de-DE" smtClean="0"/>
              <a:t>WCTR 2019 Mumbai</a:t>
            </a:r>
            <a:endParaRPr lang="de-DE" dirty="0"/>
          </a:p>
        </p:txBody>
      </p:sp>
      <p:sp>
        <p:nvSpPr>
          <p:cNvPr id="5" name="Footer Placeholder 4"/>
          <p:cNvSpPr>
            <a:spLocks noGrp="1"/>
          </p:cNvSpPr>
          <p:nvPr>
            <p:ph type="ftr" sz="quarter" idx="11"/>
          </p:nvPr>
        </p:nvSpPr>
        <p:spPr/>
        <p:txBody>
          <a:bodyPr/>
          <a:lstStyle/>
          <a:p>
            <a:r>
              <a:rPr lang="de-DE" smtClean="0"/>
              <a:t>|  </a:t>
            </a:r>
            <a:endParaRPr lang="de-DE"/>
          </a:p>
        </p:txBody>
      </p:sp>
      <p:sp>
        <p:nvSpPr>
          <p:cNvPr id="6" name="Slide Number Placeholder 5"/>
          <p:cNvSpPr>
            <a:spLocks noGrp="1"/>
          </p:cNvSpPr>
          <p:nvPr>
            <p:ph type="sldNum" sz="quarter" idx="12"/>
          </p:nvPr>
        </p:nvSpPr>
        <p:spPr/>
        <p:txBody>
          <a:bodyPr/>
          <a:lstStyle/>
          <a:p>
            <a:r>
              <a:rPr lang="de-DE" smtClean="0"/>
              <a:t>|  </a:t>
            </a:r>
            <a:fld id="{AFCCBCA8-7273-4E77-9EAA-E51D53D1B691}" type="slidenum">
              <a:rPr lang="de-DE" smtClean="0"/>
              <a:pPr/>
              <a:t>2</a:t>
            </a:fld>
            <a:endParaRPr lang="de-DE"/>
          </a:p>
        </p:txBody>
      </p:sp>
    </p:spTree>
    <p:extLst>
      <p:ext uri="{BB962C8B-B14F-4D97-AF65-F5344CB8AC3E}">
        <p14:creationId xmlns:p14="http://schemas.microsoft.com/office/powerpoint/2010/main" val="368683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r>
              <a:rPr lang="de-DE" smtClean="0"/>
              <a:t>WCTR 2019 Mumbai</a:t>
            </a:r>
            <a:endParaRPr lang="de-DE" dirty="0"/>
          </a:p>
        </p:txBody>
      </p:sp>
      <p:sp>
        <p:nvSpPr>
          <p:cNvPr id="5" name="Footer Placeholder 4"/>
          <p:cNvSpPr>
            <a:spLocks noGrp="1"/>
          </p:cNvSpPr>
          <p:nvPr>
            <p:ph type="ftr" sz="quarter" idx="11"/>
          </p:nvPr>
        </p:nvSpPr>
        <p:spPr/>
        <p:txBody>
          <a:bodyPr/>
          <a:lstStyle/>
          <a:p>
            <a:r>
              <a:rPr lang="de-DE" smtClean="0"/>
              <a:t>|  </a:t>
            </a:r>
            <a:endParaRPr lang="de-DE"/>
          </a:p>
        </p:txBody>
      </p:sp>
      <p:sp>
        <p:nvSpPr>
          <p:cNvPr id="6" name="Slide Number Placeholder 5"/>
          <p:cNvSpPr>
            <a:spLocks noGrp="1"/>
          </p:cNvSpPr>
          <p:nvPr>
            <p:ph type="sldNum" sz="quarter" idx="12"/>
          </p:nvPr>
        </p:nvSpPr>
        <p:spPr/>
        <p:txBody>
          <a:bodyPr/>
          <a:lstStyle/>
          <a:p>
            <a:r>
              <a:rPr lang="de-DE" smtClean="0"/>
              <a:t>|  </a:t>
            </a:r>
            <a:fld id="{AFCCBCA8-7273-4E77-9EAA-E51D53D1B691}" type="slidenum">
              <a:rPr lang="de-DE" smtClean="0"/>
              <a:pPr/>
              <a:t>3</a:t>
            </a:fld>
            <a:endParaRPr lang="de-DE"/>
          </a:p>
        </p:txBody>
      </p:sp>
    </p:spTree>
    <p:extLst>
      <p:ext uri="{BB962C8B-B14F-4D97-AF65-F5344CB8AC3E}">
        <p14:creationId xmlns:p14="http://schemas.microsoft.com/office/powerpoint/2010/main" val="3899209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
          </p:nvPr>
        </p:nvSpPr>
        <p:spPr/>
        <p:txBody>
          <a:bodyPr/>
          <a:lstStyle/>
          <a:p>
            <a:r>
              <a:rPr lang="de-DE"/>
              <a:t>WCTR 2019 Mumbai</a:t>
            </a:r>
            <a:endParaRPr lang="de-DE" dirty="0"/>
          </a:p>
        </p:txBody>
      </p:sp>
      <p:sp>
        <p:nvSpPr>
          <p:cNvPr id="5" name="Footer Placeholder 4"/>
          <p:cNvSpPr>
            <a:spLocks noGrp="1"/>
          </p:cNvSpPr>
          <p:nvPr>
            <p:ph type="ftr" sz="quarter" idx="4"/>
          </p:nvPr>
        </p:nvSpPr>
        <p:spPr/>
        <p:txBody>
          <a:bodyPr/>
          <a:lstStyle/>
          <a:p>
            <a:r>
              <a:rPr lang="de-DE"/>
              <a:t>|  </a:t>
            </a:r>
          </a:p>
        </p:txBody>
      </p:sp>
      <p:sp>
        <p:nvSpPr>
          <p:cNvPr id="6" name="Slide Number Placeholder 5"/>
          <p:cNvSpPr>
            <a:spLocks noGrp="1"/>
          </p:cNvSpPr>
          <p:nvPr>
            <p:ph type="sldNum" sz="quarter" idx="5"/>
          </p:nvPr>
        </p:nvSpPr>
        <p:spPr/>
        <p:txBody>
          <a:bodyPr/>
          <a:lstStyle/>
          <a:p>
            <a:r>
              <a:rPr lang="de-DE"/>
              <a:t>|  </a:t>
            </a:r>
            <a:fld id="{AFCCBCA8-7273-4E77-9EAA-E51D53D1B691}" type="slidenum">
              <a:rPr lang="de-DE" smtClean="0"/>
              <a:pPr/>
              <a:t>13</a:t>
            </a:fld>
            <a:endParaRPr lang="de-DE"/>
          </a:p>
        </p:txBody>
      </p:sp>
    </p:spTree>
    <p:extLst>
      <p:ext uri="{BB962C8B-B14F-4D97-AF65-F5344CB8AC3E}">
        <p14:creationId xmlns:p14="http://schemas.microsoft.com/office/powerpoint/2010/main" val="1194361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de-DE" smtClean="0"/>
              <a:t>WCTR 2019 Mumbai</a:t>
            </a:r>
            <a:endParaRPr lang="de-DE" dirty="0"/>
          </a:p>
        </p:txBody>
      </p:sp>
      <p:sp>
        <p:nvSpPr>
          <p:cNvPr id="5" name="Footer Placeholder 4"/>
          <p:cNvSpPr>
            <a:spLocks noGrp="1"/>
          </p:cNvSpPr>
          <p:nvPr>
            <p:ph type="ftr" sz="quarter" idx="11"/>
          </p:nvPr>
        </p:nvSpPr>
        <p:spPr/>
        <p:txBody>
          <a:bodyPr/>
          <a:lstStyle/>
          <a:p>
            <a:r>
              <a:rPr lang="de-DE" smtClean="0"/>
              <a:t>|  </a:t>
            </a:r>
            <a:endParaRPr lang="de-DE"/>
          </a:p>
        </p:txBody>
      </p:sp>
      <p:sp>
        <p:nvSpPr>
          <p:cNvPr id="6" name="Slide Number Placeholder 5"/>
          <p:cNvSpPr>
            <a:spLocks noGrp="1"/>
          </p:cNvSpPr>
          <p:nvPr>
            <p:ph type="sldNum" sz="quarter" idx="12"/>
          </p:nvPr>
        </p:nvSpPr>
        <p:spPr/>
        <p:txBody>
          <a:bodyPr/>
          <a:lstStyle/>
          <a:p>
            <a:r>
              <a:rPr lang="de-DE" smtClean="0"/>
              <a:t>|  </a:t>
            </a:r>
            <a:fld id="{AFCCBCA8-7273-4E77-9EAA-E51D53D1B691}" type="slidenum">
              <a:rPr lang="de-DE" smtClean="0"/>
              <a:pPr/>
              <a:t>39</a:t>
            </a:fld>
            <a:endParaRPr lang="de-DE"/>
          </a:p>
        </p:txBody>
      </p:sp>
    </p:spTree>
    <p:extLst>
      <p:ext uri="{BB962C8B-B14F-4D97-AF65-F5344CB8AC3E}">
        <p14:creationId xmlns:p14="http://schemas.microsoft.com/office/powerpoint/2010/main" val="551869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de-DE"/>
              <a:t>WCTR 2019 Mumbai</a:t>
            </a:r>
            <a:endParaRPr lang="de-DE" dirty="0"/>
          </a:p>
        </p:txBody>
      </p:sp>
      <p:sp>
        <p:nvSpPr>
          <p:cNvPr id="5" name="Footer Placeholder 4"/>
          <p:cNvSpPr>
            <a:spLocks noGrp="1"/>
          </p:cNvSpPr>
          <p:nvPr>
            <p:ph type="ftr" sz="quarter" idx="11"/>
          </p:nvPr>
        </p:nvSpPr>
        <p:spPr/>
        <p:txBody>
          <a:bodyPr/>
          <a:lstStyle/>
          <a:p>
            <a:r>
              <a:rPr lang="de-DE"/>
              <a:t>|  </a:t>
            </a:r>
          </a:p>
        </p:txBody>
      </p:sp>
      <p:sp>
        <p:nvSpPr>
          <p:cNvPr id="6" name="Slide Number Placeholder 5"/>
          <p:cNvSpPr>
            <a:spLocks noGrp="1"/>
          </p:cNvSpPr>
          <p:nvPr>
            <p:ph type="sldNum" sz="quarter" idx="12"/>
          </p:nvPr>
        </p:nvSpPr>
        <p:spPr/>
        <p:txBody>
          <a:bodyPr/>
          <a:lstStyle/>
          <a:p>
            <a:r>
              <a:rPr lang="de-DE"/>
              <a:t>|  </a:t>
            </a:r>
            <a:fld id="{AFCCBCA8-7273-4E77-9EAA-E51D53D1B691}" type="slidenum">
              <a:rPr lang="de-DE" smtClean="0"/>
              <a:pPr/>
              <a:t>41</a:t>
            </a:fld>
            <a:endParaRPr lang="de-DE"/>
          </a:p>
        </p:txBody>
      </p:sp>
    </p:spTree>
    <p:extLst>
      <p:ext uri="{BB962C8B-B14F-4D97-AF65-F5344CB8AC3E}">
        <p14:creationId xmlns:p14="http://schemas.microsoft.com/office/powerpoint/2010/main" val="4154296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34629" indent="-282550" eaLnBrk="0" hangingPunct="0">
              <a:defRPr>
                <a:solidFill>
                  <a:schemeClr val="tx1"/>
                </a:solidFill>
                <a:latin typeface="Arial" pitchFamily="34" charset="0"/>
                <a:ea typeface="MS PGothic" pitchFamily="34" charset="-128"/>
              </a:defRPr>
            </a:lvl2pPr>
            <a:lvl3pPr marL="1130198" indent="-226040" eaLnBrk="0" hangingPunct="0">
              <a:defRPr>
                <a:solidFill>
                  <a:schemeClr val="tx1"/>
                </a:solidFill>
                <a:latin typeface="Arial" pitchFamily="34" charset="0"/>
                <a:ea typeface="MS PGothic" pitchFamily="34" charset="-128"/>
              </a:defRPr>
            </a:lvl3pPr>
            <a:lvl4pPr marL="1582278" indent="-226040" eaLnBrk="0" hangingPunct="0">
              <a:defRPr>
                <a:solidFill>
                  <a:schemeClr val="tx1"/>
                </a:solidFill>
                <a:latin typeface="Arial" pitchFamily="34" charset="0"/>
                <a:ea typeface="MS PGothic" pitchFamily="34" charset="-128"/>
              </a:defRPr>
            </a:lvl4pPr>
            <a:lvl5pPr marL="2034357" indent="-226040" eaLnBrk="0" hangingPunct="0">
              <a:defRPr>
                <a:solidFill>
                  <a:schemeClr val="tx1"/>
                </a:solidFill>
                <a:latin typeface="Arial" pitchFamily="34" charset="0"/>
                <a:ea typeface="MS PGothic" pitchFamily="34" charset="-128"/>
              </a:defRPr>
            </a:lvl5pPr>
            <a:lvl6pPr marL="2486436" indent="-226040" eaLnBrk="0" fontAlgn="base" hangingPunct="0">
              <a:spcBef>
                <a:spcPct val="0"/>
              </a:spcBef>
              <a:spcAft>
                <a:spcPct val="0"/>
              </a:spcAft>
              <a:defRPr>
                <a:solidFill>
                  <a:schemeClr val="tx1"/>
                </a:solidFill>
                <a:latin typeface="Arial" pitchFamily="34" charset="0"/>
                <a:ea typeface="MS PGothic" pitchFamily="34" charset="-128"/>
              </a:defRPr>
            </a:lvl6pPr>
            <a:lvl7pPr marL="2938516" indent="-226040" eaLnBrk="0" fontAlgn="base" hangingPunct="0">
              <a:spcBef>
                <a:spcPct val="0"/>
              </a:spcBef>
              <a:spcAft>
                <a:spcPct val="0"/>
              </a:spcAft>
              <a:defRPr>
                <a:solidFill>
                  <a:schemeClr val="tx1"/>
                </a:solidFill>
                <a:latin typeface="Arial" pitchFamily="34" charset="0"/>
                <a:ea typeface="MS PGothic" pitchFamily="34" charset="-128"/>
              </a:defRPr>
            </a:lvl7pPr>
            <a:lvl8pPr marL="3390595" indent="-226040" eaLnBrk="0" fontAlgn="base" hangingPunct="0">
              <a:spcBef>
                <a:spcPct val="0"/>
              </a:spcBef>
              <a:spcAft>
                <a:spcPct val="0"/>
              </a:spcAft>
              <a:defRPr>
                <a:solidFill>
                  <a:schemeClr val="tx1"/>
                </a:solidFill>
                <a:latin typeface="Arial" pitchFamily="34" charset="0"/>
                <a:ea typeface="MS PGothic" pitchFamily="34" charset="-128"/>
              </a:defRPr>
            </a:lvl8pPr>
            <a:lvl9pPr marL="3842675" indent="-22604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283755C3-D539-4FA0-970E-69024E1CE968}" type="slidenum">
              <a:rPr lang="en-US" altLang="ja-JP">
                <a:latin typeface="Calibri" pitchFamily="34" charset="0"/>
              </a:rPr>
              <a:pPr eaLnBrk="1" hangingPunct="1"/>
              <a:t>52</a:t>
            </a:fld>
            <a:endParaRPr lang="en-US" altLang="ja-JP">
              <a:latin typeface="Calibri" pitchFamily="34" charset="0"/>
            </a:endParaRPr>
          </a:p>
        </p:txBody>
      </p:sp>
    </p:spTree>
    <p:extLst>
      <p:ext uri="{BB962C8B-B14F-4D97-AF65-F5344CB8AC3E}">
        <p14:creationId xmlns:p14="http://schemas.microsoft.com/office/powerpoint/2010/main" val="1937574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スライド イメージ プレースホルダ 1"/>
          <p:cNvSpPr>
            <a:spLocks noGrp="1" noRot="1" noChangeAspect="1" noTextEdit="1"/>
          </p:cNvSpPr>
          <p:nvPr>
            <p:ph type="sldImg"/>
          </p:nvPr>
        </p:nvSpPr>
        <p:spPr>
          <a:ln/>
        </p:spPr>
      </p:sp>
      <p:sp>
        <p:nvSpPr>
          <p:cNvPr id="171011" name="ノート プレースホルダ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latin typeface="Times New Roman" charset="0"/>
              <a:ea typeface="ＭＳ Ｐ明朝" charset="0"/>
            </a:endParaRPr>
          </a:p>
        </p:txBody>
      </p:sp>
      <p:sp>
        <p:nvSpPr>
          <p:cNvPr id="171012" name="スライド番号プレースホル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13" eaLnBrk="0" hangingPunct="0">
              <a:defRPr kumimoji="1" sz="2400">
                <a:solidFill>
                  <a:schemeClr val="tx1"/>
                </a:solidFill>
                <a:latin typeface="Times New Roman" charset="0"/>
                <a:ea typeface="ＭＳ Ｐゴシック" charset="0"/>
                <a:cs typeface="ＭＳ Ｐゴシック" charset="0"/>
              </a:defRPr>
            </a:lvl1pPr>
            <a:lvl2pPr marL="742950" indent="-285750" defTabSz="912813" eaLnBrk="0" hangingPunct="0">
              <a:defRPr kumimoji="1" sz="2400">
                <a:solidFill>
                  <a:schemeClr val="tx1"/>
                </a:solidFill>
                <a:latin typeface="Times New Roman" charset="0"/>
                <a:ea typeface="ＭＳ Ｐゴシック" charset="0"/>
              </a:defRPr>
            </a:lvl2pPr>
            <a:lvl3pPr marL="1143000" indent="-228600" defTabSz="912813" eaLnBrk="0" hangingPunct="0">
              <a:defRPr kumimoji="1" sz="2400">
                <a:solidFill>
                  <a:schemeClr val="tx1"/>
                </a:solidFill>
                <a:latin typeface="Times New Roman" charset="0"/>
                <a:ea typeface="ＭＳ Ｐゴシック" charset="0"/>
              </a:defRPr>
            </a:lvl3pPr>
            <a:lvl4pPr marL="1600200" indent="-228600" defTabSz="912813" eaLnBrk="0" hangingPunct="0">
              <a:defRPr kumimoji="1" sz="2400">
                <a:solidFill>
                  <a:schemeClr val="tx1"/>
                </a:solidFill>
                <a:latin typeface="Times New Roman" charset="0"/>
                <a:ea typeface="ＭＳ Ｐゴシック" charset="0"/>
              </a:defRPr>
            </a:lvl4pPr>
            <a:lvl5pPr marL="2057400" indent="-228600" defTabSz="912813" eaLnBrk="0" hangingPunct="0">
              <a:defRPr kumimoji="1" sz="2400">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D4900C15-5FA6-9241-90A3-572FC8B8A06F}" type="slidenum">
              <a:rPr lang="ja-JP" altLang="en-US" sz="1200"/>
              <a:pPr eaLnBrk="1" hangingPunct="1"/>
              <a:t>54</a:t>
            </a:fld>
            <a:endParaRPr lang="en-US" altLang="ja-JP" sz="1200"/>
          </a:p>
        </p:txBody>
      </p:sp>
    </p:spTree>
    <p:extLst>
      <p:ext uri="{BB962C8B-B14F-4D97-AF65-F5344CB8AC3E}">
        <p14:creationId xmlns:p14="http://schemas.microsoft.com/office/powerpoint/2010/main" val="656277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3"/>
          </p:nvPr>
        </p:nvSpPr>
        <p:spPr bwMode="auto">
          <a:xfrm>
            <a:off x="250825" y="6437313"/>
            <a:ext cx="7200900" cy="2317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atin typeface="+mn-lt"/>
              </a:defRPr>
            </a:lvl1pPr>
          </a:lstStyle>
          <a:p>
            <a:r>
              <a:rPr lang="en-GB" dirty="0" smtClean="0"/>
              <a:t>11 January 2018| WCTRS Scientific Committee |  </a:t>
            </a:r>
            <a:endParaRPr lang="de-DE" dirty="0"/>
          </a:p>
        </p:txBody>
      </p:sp>
      <p:sp>
        <p:nvSpPr>
          <p:cNvPr id="4" name="Title 3"/>
          <p:cNvSpPr>
            <a:spLocks noGrp="1"/>
          </p:cNvSpPr>
          <p:nvPr>
            <p:ph type="title"/>
          </p:nvPr>
        </p:nvSpPr>
        <p:spPr/>
        <p:txBody>
          <a:bodyPr/>
          <a:lstStyle/>
          <a:p>
            <a:r>
              <a:rPr lang="en-US" smtClean="0"/>
              <a:t>Click to edit Master title style</a:t>
            </a:r>
            <a:endParaRPr lang="nl-NL"/>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s">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bwMode="auto">
          <a:xfrm>
            <a:off x="250825" y="6437313"/>
            <a:ext cx="7200900" cy="2317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atin typeface="+mn-lt"/>
              </a:defRPr>
            </a:lvl1pPr>
          </a:lstStyle>
          <a:p>
            <a:r>
              <a:rPr lang="en-GB" dirty="0" smtClean="0"/>
              <a:t>11 January 2018| WCTRS Scientific Committee |  </a:t>
            </a:r>
            <a:endParaRPr lang="de-DE" dirty="0"/>
          </a:p>
        </p:txBody>
      </p:sp>
      <p:sp>
        <p:nvSpPr>
          <p:cNvPr id="4" name="Title 3"/>
          <p:cNvSpPr>
            <a:spLocks noGrp="1"/>
          </p:cNvSpPr>
          <p:nvPr>
            <p:ph type="title"/>
          </p:nvPr>
        </p:nvSpPr>
        <p:spPr>
          <a:xfrm>
            <a:off x="1115616" y="2636912"/>
            <a:ext cx="7272808" cy="1152128"/>
          </a:xfrm>
        </p:spPr>
        <p:txBody>
          <a:bodyPr/>
          <a:lstStyle/>
          <a:p>
            <a:r>
              <a:rPr lang="en-US" dirty="0" smtClean="0"/>
              <a:t>Click to edit Master title style</a:t>
            </a:r>
            <a:endParaRPr lang="nl-NL" dirty="0"/>
          </a:p>
        </p:txBody>
      </p:sp>
    </p:spTree>
    <p:extLst>
      <p:ext uri="{BB962C8B-B14F-4D97-AF65-F5344CB8AC3E}">
        <p14:creationId xmlns:p14="http://schemas.microsoft.com/office/powerpoint/2010/main" val="2422917215"/>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22FD169-598F-4ECF-8CD6-DF172B77D890}" type="datetimeFigureOut">
              <a:rPr lang="nl-NL" smtClean="0"/>
              <a:t>28-5-2019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967E13-B3F1-4DD2-8D56-74FD1A5F9A5E}" type="slidenum">
              <a:rPr lang="nl-NL" smtClean="0"/>
              <a:t>‹#›</a:t>
            </a:fld>
            <a:endParaRPr lang="nl-NL"/>
          </a:p>
        </p:txBody>
      </p:sp>
    </p:spTree>
    <p:extLst>
      <p:ext uri="{BB962C8B-B14F-4D97-AF65-F5344CB8AC3E}">
        <p14:creationId xmlns:p14="http://schemas.microsoft.com/office/powerpoint/2010/main" val="2062350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2EA4A9E-EA8A-7B44-8FCC-0661B4FB7753}" type="datetime1">
              <a:rPr kumimoji="1" lang="ja-JP" altLang="en-US" smtClean="0"/>
              <a:t>2019/5/28</a:t>
            </a:fld>
            <a:endParaRPr kumimoji="1" lang="ja-JP" altLang="en-US"/>
          </a:p>
        </p:txBody>
      </p:sp>
      <p:sp>
        <p:nvSpPr>
          <p:cNvPr id="3" name="Footer Placeholder 2"/>
          <p:cNvSpPr>
            <a:spLocks noGrp="1"/>
          </p:cNvSpPr>
          <p:nvPr>
            <p:ph type="ftr" sz="quarter" idx="11"/>
          </p:nvPr>
        </p:nvSpPr>
        <p:spPr/>
        <p:txBody>
          <a:bodyPr/>
          <a:lstStyle/>
          <a:p>
            <a:r>
              <a:rPr kumimoji="1" lang="en-US" altLang="ja-JP" smtClean="0"/>
              <a:t>CTRG 19Dec2015 Yoshi Hayashi, Nagoya Uni</a:t>
            </a:r>
            <a:endParaRPr kumimoji="1" lang="ja-JP" alt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8E0041E-C437-435B-A2DE-3A829B510025}" type="slidenum">
              <a:rPr kumimoji="1" lang="ja-JP" altLang="en-US" smtClean="0"/>
              <a:t>‹#›</a:t>
            </a:fld>
            <a:endParaRPr kumimoji="1" lang="ja-JP" altLang="en-US"/>
          </a:p>
        </p:txBody>
      </p:sp>
    </p:spTree>
    <p:extLst>
      <p:ext uri="{BB962C8B-B14F-4D97-AF65-F5344CB8AC3E}">
        <p14:creationId xmlns:p14="http://schemas.microsoft.com/office/powerpoint/2010/main" val="731160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50825" y="368300"/>
            <a:ext cx="8642350" cy="1081088"/>
          </a:xfrm>
          <a:prstGeom prst="rect">
            <a:avLst/>
          </a:prstGeom>
          <a:noFill/>
          <a:ln w="9525">
            <a:noFill/>
            <a:miter lim="800000"/>
            <a:headEnd/>
            <a:tailEnd/>
          </a:ln>
          <a:effectLst/>
        </p:spPr>
        <p:txBody>
          <a:bodyPr wrap="none" anchor="ctr"/>
          <a:lstStyle/>
          <a:p>
            <a:endParaRPr lang="de-DE"/>
          </a:p>
        </p:txBody>
      </p:sp>
      <p:sp>
        <p:nvSpPr>
          <p:cNvPr id="1026" name="Rectangle 2"/>
          <p:cNvSpPr>
            <a:spLocks noGrp="1" noChangeArrowheads="1"/>
          </p:cNvSpPr>
          <p:nvPr>
            <p:ph type="title"/>
          </p:nvPr>
        </p:nvSpPr>
        <p:spPr bwMode="auto">
          <a:xfrm>
            <a:off x="358775" y="488950"/>
            <a:ext cx="6877050" cy="838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250825" y="1592263"/>
            <a:ext cx="8640763" cy="4500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29" name="Rectangle 5"/>
          <p:cNvSpPr>
            <a:spLocks noGrp="1" noChangeArrowheads="1"/>
          </p:cNvSpPr>
          <p:nvPr>
            <p:ph type="ftr" sz="quarter" idx="3"/>
          </p:nvPr>
        </p:nvSpPr>
        <p:spPr bwMode="auto">
          <a:xfrm>
            <a:off x="250825" y="6437313"/>
            <a:ext cx="7200900" cy="2317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atin typeface="+mn-lt"/>
              </a:defRPr>
            </a:lvl1pPr>
          </a:lstStyle>
          <a:p>
            <a:r>
              <a:rPr lang="en-GB" smtClean="0"/>
              <a:t>13 July 2016 | WCTRS Steering Committee |  </a:t>
            </a:r>
            <a:endParaRPr lang="de-DE" dirty="0"/>
          </a:p>
        </p:txBody>
      </p:sp>
      <p:sp>
        <p:nvSpPr>
          <p:cNvPr id="1032" name="Rectangle 8"/>
          <p:cNvSpPr>
            <a:spLocks noChangeArrowheads="1"/>
          </p:cNvSpPr>
          <p:nvPr/>
        </p:nvSpPr>
        <p:spPr bwMode="auto">
          <a:xfrm>
            <a:off x="250825" y="196850"/>
            <a:ext cx="8642350" cy="144463"/>
          </a:xfrm>
          <a:prstGeom prst="rect">
            <a:avLst/>
          </a:prstGeom>
          <a:solidFill>
            <a:schemeClr val="accent6"/>
          </a:solidFill>
          <a:ln w="3175">
            <a:noFill/>
            <a:miter lim="800000"/>
            <a:headEnd/>
            <a:tailEnd/>
          </a:ln>
        </p:spPr>
        <p:txBody>
          <a:bodyPr/>
          <a:lstStyle/>
          <a:p>
            <a:endParaRPr lang="de-DE"/>
          </a:p>
        </p:txBody>
      </p:sp>
      <p:sp>
        <p:nvSpPr>
          <p:cNvPr id="1038" name="Line 14"/>
          <p:cNvSpPr>
            <a:spLocks noChangeShapeType="1"/>
          </p:cNvSpPr>
          <p:nvPr/>
        </p:nvSpPr>
        <p:spPr bwMode="auto">
          <a:xfrm>
            <a:off x="250825" y="1449388"/>
            <a:ext cx="8640763" cy="0"/>
          </a:xfrm>
          <a:prstGeom prst="line">
            <a:avLst/>
          </a:prstGeom>
          <a:noFill/>
          <a:ln w="7620">
            <a:solidFill>
              <a:srgbClr val="000000"/>
            </a:solidFill>
            <a:round/>
            <a:headEnd/>
            <a:tailEnd/>
          </a:ln>
        </p:spPr>
        <p:txBody>
          <a:bodyPr/>
          <a:lstStyle/>
          <a:p>
            <a:endParaRPr lang="de-DE"/>
          </a:p>
        </p:txBody>
      </p:sp>
      <p:sp>
        <p:nvSpPr>
          <p:cNvPr id="1039" name="Line 15"/>
          <p:cNvSpPr>
            <a:spLocks noChangeShapeType="1"/>
          </p:cNvSpPr>
          <p:nvPr/>
        </p:nvSpPr>
        <p:spPr bwMode="auto">
          <a:xfrm>
            <a:off x="252413" y="6237288"/>
            <a:ext cx="8640762" cy="0"/>
          </a:xfrm>
          <a:prstGeom prst="line">
            <a:avLst/>
          </a:prstGeom>
          <a:noFill/>
          <a:ln w="7620">
            <a:solidFill>
              <a:srgbClr val="000000"/>
            </a:solidFill>
            <a:round/>
            <a:headEnd/>
            <a:tailEnd/>
          </a:ln>
        </p:spPr>
        <p:txBody>
          <a:bodyPr/>
          <a:lstStyle/>
          <a:p>
            <a:endParaRPr lang="de-DE"/>
          </a:p>
        </p:txBody>
      </p:sp>
      <p:sp>
        <p:nvSpPr>
          <p:cNvPr id="1040" name="Rectangle 16"/>
          <p:cNvSpPr>
            <a:spLocks noChangeArrowheads="1"/>
          </p:cNvSpPr>
          <p:nvPr/>
        </p:nvSpPr>
        <p:spPr bwMode="auto">
          <a:xfrm>
            <a:off x="250825" y="366713"/>
            <a:ext cx="8640763" cy="14287"/>
          </a:xfrm>
          <a:prstGeom prst="rect">
            <a:avLst/>
          </a:prstGeom>
          <a:solidFill>
            <a:srgbClr val="000000"/>
          </a:solidFill>
          <a:ln w="9525">
            <a:noFill/>
            <a:miter lim="800000"/>
            <a:headEnd/>
            <a:tailEnd/>
          </a:ln>
          <a:effectLst/>
        </p:spPr>
        <p:txBody>
          <a:bodyPr wrap="none" anchor="ctr"/>
          <a:lstStyle/>
          <a:p>
            <a:endParaRPr lang="de-DE"/>
          </a:p>
        </p:txBody>
      </p:sp>
      <p:pic>
        <p:nvPicPr>
          <p:cNvPr id="13" name="Picture 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093137" y="548680"/>
            <a:ext cx="734951" cy="77847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transition spd="slow">
    <p:wipe dir="r"/>
  </p:transition>
  <p:hf hdr="0" dt="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Verdana" pitchFamily="34" charset="0"/>
        </a:defRPr>
      </a:lvl2pPr>
      <a:lvl3pPr algn="l" rtl="0" eaLnBrk="1" fontAlgn="base" hangingPunct="1">
        <a:spcBef>
          <a:spcPct val="0"/>
        </a:spcBef>
        <a:spcAft>
          <a:spcPct val="0"/>
        </a:spcAft>
        <a:defRPr sz="2800" b="1">
          <a:solidFill>
            <a:schemeClr val="tx1"/>
          </a:solidFill>
          <a:latin typeface="Verdana" pitchFamily="34" charset="0"/>
        </a:defRPr>
      </a:lvl3pPr>
      <a:lvl4pPr algn="l" rtl="0" eaLnBrk="1" fontAlgn="base" hangingPunct="1">
        <a:spcBef>
          <a:spcPct val="0"/>
        </a:spcBef>
        <a:spcAft>
          <a:spcPct val="0"/>
        </a:spcAft>
        <a:defRPr sz="2800" b="1">
          <a:solidFill>
            <a:schemeClr val="tx1"/>
          </a:solidFill>
          <a:latin typeface="Verdana" pitchFamily="34" charset="0"/>
        </a:defRPr>
      </a:lvl4pPr>
      <a:lvl5pPr algn="l" rtl="0" eaLnBrk="1" fontAlgn="base" hangingPunct="1">
        <a:spcBef>
          <a:spcPct val="0"/>
        </a:spcBef>
        <a:spcAft>
          <a:spcPct val="0"/>
        </a:spcAft>
        <a:defRPr sz="2800" b="1">
          <a:solidFill>
            <a:schemeClr val="tx1"/>
          </a:solidFill>
          <a:latin typeface="Verdana" pitchFamily="34" charset="0"/>
        </a:defRPr>
      </a:lvl5pPr>
      <a:lvl6pPr marL="457200" algn="l" rtl="0" eaLnBrk="1" fontAlgn="base" hangingPunct="1">
        <a:spcBef>
          <a:spcPct val="0"/>
        </a:spcBef>
        <a:spcAft>
          <a:spcPct val="0"/>
        </a:spcAft>
        <a:defRPr sz="2800" b="1">
          <a:solidFill>
            <a:schemeClr val="tx1"/>
          </a:solidFill>
          <a:latin typeface="Verdana" pitchFamily="34" charset="0"/>
        </a:defRPr>
      </a:lvl6pPr>
      <a:lvl7pPr marL="914400" algn="l" rtl="0" eaLnBrk="1" fontAlgn="base" hangingPunct="1">
        <a:spcBef>
          <a:spcPct val="0"/>
        </a:spcBef>
        <a:spcAft>
          <a:spcPct val="0"/>
        </a:spcAft>
        <a:defRPr sz="2800" b="1">
          <a:solidFill>
            <a:schemeClr val="tx1"/>
          </a:solidFill>
          <a:latin typeface="Verdana" pitchFamily="34" charset="0"/>
        </a:defRPr>
      </a:lvl7pPr>
      <a:lvl8pPr marL="1371600" algn="l" rtl="0" eaLnBrk="1" fontAlgn="base" hangingPunct="1">
        <a:spcBef>
          <a:spcPct val="0"/>
        </a:spcBef>
        <a:spcAft>
          <a:spcPct val="0"/>
        </a:spcAft>
        <a:defRPr sz="2800" b="1">
          <a:solidFill>
            <a:schemeClr val="tx1"/>
          </a:solidFill>
          <a:latin typeface="Verdana" pitchFamily="34" charset="0"/>
        </a:defRPr>
      </a:lvl8pPr>
      <a:lvl9pPr marL="1828800" algn="l" rtl="0" eaLnBrk="1" fontAlgn="base" hangingPunct="1">
        <a:spcBef>
          <a:spcPct val="0"/>
        </a:spcBef>
        <a:spcAft>
          <a:spcPct val="0"/>
        </a:spcAft>
        <a:defRPr sz="2800" b="1">
          <a:solidFill>
            <a:schemeClr val="tx1"/>
          </a:solidFill>
          <a:latin typeface="Verdana" pitchFamily="34" charset="0"/>
        </a:defRPr>
      </a:lvl9pPr>
    </p:titleStyle>
    <p:bodyStyle>
      <a:lvl1pPr marL="179388" indent="-179388"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349250" indent="-168275" algn="l" rtl="0" eaLnBrk="1" fontAlgn="base" hangingPunct="1">
        <a:spcBef>
          <a:spcPct val="20000"/>
        </a:spcBef>
        <a:spcAft>
          <a:spcPct val="0"/>
        </a:spcAft>
        <a:buFont typeface="Wingdings" pitchFamily="2" charset="2"/>
        <a:buChar char="§"/>
        <a:defRPr>
          <a:solidFill>
            <a:schemeClr val="tx1"/>
          </a:solidFill>
          <a:latin typeface="+mn-lt"/>
        </a:defRPr>
      </a:lvl2pPr>
      <a:lvl3pPr marL="538163" indent="-187325" algn="l" rtl="0" eaLnBrk="1" fontAlgn="base" hangingPunct="1">
        <a:spcBef>
          <a:spcPct val="20000"/>
        </a:spcBef>
        <a:spcAft>
          <a:spcPct val="0"/>
        </a:spcAft>
        <a:buFont typeface="Wingdings" pitchFamily="2" charset="2"/>
        <a:buChar char="§"/>
        <a:defRPr>
          <a:solidFill>
            <a:schemeClr val="tx1"/>
          </a:solidFill>
          <a:latin typeface="+mn-lt"/>
        </a:defRPr>
      </a:lvl3pPr>
      <a:lvl4pPr marL="717550" indent="-173038" algn="l" rtl="0" eaLnBrk="1" fontAlgn="base" hangingPunct="1">
        <a:spcBef>
          <a:spcPct val="20000"/>
        </a:spcBef>
        <a:spcAft>
          <a:spcPct val="0"/>
        </a:spcAft>
        <a:buFont typeface="Wingdings" pitchFamily="2" charset="2"/>
        <a:buChar char="§"/>
        <a:defRPr sz="1600">
          <a:solidFill>
            <a:schemeClr val="tx1"/>
          </a:solidFill>
          <a:latin typeface="+mn-lt"/>
        </a:defRPr>
      </a:lvl4pPr>
      <a:lvl5pPr marL="908050" indent="-188913" algn="l" rtl="0" eaLnBrk="1" fontAlgn="base" hangingPunct="1">
        <a:spcBef>
          <a:spcPct val="20000"/>
        </a:spcBef>
        <a:spcAft>
          <a:spcPct val="0"/>
        </a:spcAft>
        <a:buFont typeface="Wingdings"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 Id="rId5" Type="http://schemas.openxmlformats.org/officeDocument/2006/relationships/chart" Target="../charts/chart10.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facebook.com/wctrs.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mailto:tae.oum@ubc.ca"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548680"/>
            <a:ext cx="7648283" cy="792088"/>
          </a:xfrm>
        </p:spPr>
        <p:txBody>
          <a:bodyPr anchor="ctr"/>
          <a:lstStyle/>
          <a:p>
            <a:pPr algn="ctr">
              <a:spcBef>
                <a:spcPts val="600"/>
              </a:spcBef>
            </a:pPr>
            <a:r>
              <a:rPr lang="en-GB" dirty="0" smtClean="0"/>
              <a:t>WCTRS General Assembly</a:t>
            </a:r>
            <a:endParaRPr lang="nl-NL" sz="1800" dirty="0"/>
          </a:p>
        </p:txBody>
      </p:sp>
      <p:sp>
        <p:nvSpPr>
          <p:cNvPr id="5" name="Title 2"/>
          <p:cNvSpPr txBox="1">
            <a:spLocks/>
          </p:cNvSpPr>
          <p:nvPr/>
        </p:nvSpPr>
        <p:spPr bwMode="auto">
          <a:xfrm>
            <a:off x="524116" y="5157192"/>
            <a:ext cx="7576275" cy="108012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Verdana" pitchFamily="34" charset="0"/>
              </a:defRPr>
            </a:lvl2pPr>
            <a:lvl3pPr algn="l" rtl="0" eaLnBrk="1" fontAlgn="base" hangingPunct="1">
              <a:spcBef>
                <a:spcPct val="0"/>
              </a:spcBef>
              <a:spcAft>
                <a:spcPct val="0"/>
              </a:spcAft>
              <a:defRPr sz="2800" b="1">
                <a:solidFill>
                  <a:schemeClr val="tx1"/>
                </a:solidFill>
                <a:latin typeface="Verdana" pitchFamily="34" charset="0"/>
              </a:defRPr>
            </a:lvl3pPr>
            <a:lvl4pPr algn="l" rtl="0" eaLnBrk="1" fontAlgn="base" hangingPunct="1">
              <a:spcBef>
                <a:spcPct val="0"/>
              </a:spcBef>
              <a:spcAft>
                <a:spcPct val="0"/>
              </a:spcAft>
              <a:defRPr sz="2800" b="1">
                <a:solidFill>
                  <a:schemeClr val="tx1"/>
                </a:solidFill>
                <a:latin typeface="Verdana" pitchFamily="34" charset="0"/>
              </a:defRPr>
            </a:lvl4pPr>
            <a:lvl5pPr algn="l" rtl="0" eaLnBrk="1" fontAlgn="base" hangingPunct="1">
              <a:spcBef>
                <a:spcPct val="0"/>
              </a:spcBef>
              <a:spcAft>
                <a:spcPct val="0"/>
              </a:spcAft>
              <a:defRPr sz="2800" b="1">
                <a:solidFill>
                  <a:schemeClr val="tx1"/>
                </a:solidFill>
                <a:latin typeface="Verdana" pitchFamily="34" charset="0"/>
              </a:defRPr>
            </a:lvl5pPr>
            <a:lvl6pPr marL="457200" algn="l" rtl="0" eaLnBrk="1" fontAlgn="base" hangingPunct="1">
              <a:spcBef>
                <a:spcPct val="0"/>
              </a:spcBef>
              <a:spcAft>
                <a:spcPct val="0"/>
              </a:spcAft>
              <a:defRPr sz="2800" b="1">
                <a:solidFill>
                  <a:schemeClr val="tx1"/>
                </a:solidFill>
                <a:latin typeface="Verdana" pitchFamily="34" charset="0"/>
              </a:defRPr>
            </a:lvl6pPr>
            <a:lvl7pPr marL="914400" algn="l" rtl="0" eaLnBrk="1" fontAlgn="base" hangingPunct="1">
              <a:spcBef>
                <a:spcPct val="0"/>
              </a:spcBef>
              <a:spcAft>
                <a:spcPct val="0"/>
              </a:spcAft>
              <a:defRPr sz="2800" b="1">
                <a:solidFill>
                  <a:schemeClr val="tx1"/>
                </a:solidFill>
                <a:latin typeface="Verdana" pitchFamily="34" charset="0"/>
              </a:defRPr>
            </a:lvl7pPr>
            <a:lvl8pPr marL="1371600" algn="l" rtl="0" eaLnBrk="1" fontAlgn="base" hangingPunct="1">
              <a:spcBef>
                <a:spcPct val="0"/>
              </a:spcBef>
              <a:spcAft>
                <a:spcPct val="0"/>
              </a:spcAft>
              <a:defRPr sz="2800" b="1">
                <a:solidFill>
                  <a:schemeClr val="tx1"/>
                </a:solidFill>
                <a:latin typeface="Verdana" pitchFamily="34" charset="0"/>
              </a:defRPr>
            </a:lvl8pPr>
            <a:lvl9pPr marL="1828800" algn="l" rtl="0" eaLnBrk="1" fontAlgn="base" hangingPunct="1">
              <a:spcBef>
                <a:spcPct val="0"/>
              </a:spcBef>
              <a:spcAft>
                <a:spcPct val="0"/>
              </a:spcAft>
              <a:defRPr sz="2800" b="1">
                <a:solidFill>
                  <a:schemeClr val="tx1"/>
                </a:solidFill>
                <a:latin typeface="Verdana" pitchFamily="34" charset="0"/>
              </a:defRPr>
            </a:lvl9pPr>
          </a:lstStyle>
          <a:p>
            <a:pPr algn="ctr">
              <a:spcBef>
                <a:spcPts val="600"/>
              </a:spcBef>
            </a:pPr>
            <a:r>
              <a:rPr lang="en-GB" kern="0" dirty="0" smtClean="0"/>
              <a:t/>
            </a:r>
            <a:br>
              <a:rPr lang="en-GB" kern="0" dirty="0" smtClean="0"/>
            </a:br>
            <a:r>
              <a:rPr lang="en-GB" sz="1800" kern="0" dirty="0" smtClean="0"/>
              <a:t>IIT Bombay, 28</a:t>
            </a:r>
            <a:r>
              <a:rPr lang="en-GB" sz="1800" kern="0" baseline="30000" dirty="0" smtClean="0"/>
              <a:t>th</a:t>
            </a:r>
            <a:r>
              <a:rPr lang="en-GB" sz="1800" kern="0" dirty="0" smtClean="0"/>
              <a:t> May 2019, 14:30-16:10</a:t>
            </a:r>
            <a:endParaRPr lang="nl-NL" sz="1800" kern="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8" y="5128260"/>
            <a:ext cx="956672" cy="93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502786"/>
            <a:ext cx="5544616" cy="4158462"/>
          </a:xfrm>
          <a:prstGeom prst="rect">
            <a:avLst/>
          </a:prstGeom>
        </p:spPr>
      </p:pic>
    </p:spTree>
    <p:extLst>
      <p:ext uri="{BB962C8B-B14F-4D97-AF65-F5344CB8AC3E}">
        <p14:creationId xmlns:p14="http://schemas.microsoft.com/office/powerpoint/2010/main" val="2656154669"/>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488950"/>
            <a:ext cx="7741617" cy="838200"/>
          </a:xfrm>
        </p:spPr>
        <p:txBody>
          <a:bodyPr/>
          <a:lstStyle/>
          <a:p>
            <a:r>
              <a:rPr lang="en-GB" sz="2400" dirty="0"/>
              <a:t>4-1. President’s Report</a:t>
            </a:r>
            <a:br>
              <a:rPr lang="en-GB" sz="2400" dirty="0"/>
            </a:br>
            <a:r>
              <a:rPr lang="en-GB" sz="2400" dirty="0"/>
              <a:t>- </a:t>
            </a:r>
            <a:r>
              <a:rPr lang="en-GB" altLang="ja-JP" sz="2400" dirty="0"/>
              <a:t>Scientific System Building (Summary)</a:t>
            </a:r>
            <a:endParaRPr lang="en-GB" sz="2400" dirty="0"/>
          </a:p>
        </p:txBody>
      </p:sp>
      <p:sp>
        <p:nvSpPr>
          <p:cNvPr id="3" name="Content Placeholder 2"/>
          <p:cNvSpPr>
            <a:spLocks noGrp="1"/>
          </p:cNvSpPr>
          <p:nvPr>
            <p:ph idx="1"/>
          </p:nvPr>
        </p:nvSpPr>
        <p:spPr>
          <a:xfrm>
            <a:off x="250825" y="1443978"/>
            <a:ext cx="8640763" cy="4721326"/>
          </a:xfrm>
        </p:spPr>
        <p:txBody>
          <a:bodyPr/>
          <a:lstStyle/>
          <a:p>
            <a:r>
              <a:rPr lang="en-GB" altLang="ja-JP" sz="2200" b="1" dirty="0"/>
              <a:t>Establishing WCTRS Research Hubs </a:t>
            </a:r>
            <a:r>
              <a:rPr lang="en-GB" altLang="ja-JP" sz="2200" dirty="0"/>
              <a:t>(new</a:t>
            </a:r>
            <a:r>
              <a:rPr lang="en-GB" altLang="ja-JP" sz="2200" dirty="0" smtClean="0"/>
              <a:t>)</a:t>
            </a:r>
          </a:p>
          <a:p>
            <a:pPr marL="0" indent="0">
              <a:buNone/>
            </a:pPr>
            <a:r>
              <a:rPr lang="en-GB" altLang="ja-JP" sz="2200" dirty="0"/>
              <a:t> </a:t>
            </a:r>
            <a:r>
              <a:rPr lang="en-GB" altLang="ja-JP" sz="2200" dirty="0" smtClean="0"/>
              <a:t> </a:t>
            </a:r>
            <a:r>
              <a:rPr lang="en-GB" altLang="ja-JP" dirty="0" smtClean="0"/>
              <a:t>[Co-directors:  Yoshi Hayashi, </a:t>
            </a:r>
            <a:r>
              <a:rPr lang="en-GB" altLang="ja-JP" dirty="0" err="1" smtClean="0"/>
              <a:t>Wanjing</a:t>
            </a:r>
            <a:r>
              <a:rPr lang="en-GB" altLang="ja-JP" dirty="0" smtClean="0"/>
              <a:t> Ma]</a:t>
            </a:r>
            <a:endParaRPr lang="en-GB" altLang="ja-JP" dirty="0"/>
          </a:p>
          <a:p>
            <a:pPr lvl="1"/>
            <a:r>
              <a:rPr lang="en-GB" altLang="ja-JP" sz="2200" dirty="0" err="1">
                <a:solidFill>
                  <a:schemeClr val="accent6"/>
                </a:solidFill>
              </a:rPr>
              <a:t>Tongji</a:t>
            </a:r>
            <a:r>
              <a:rPr lang="en-GB" altLang="ja-JP" sz="2200" dirty="0">
                <a:solidFill>
                  <a:schemeClr val="accent6"/>
                </a:solidFill>
              </a:rPr>
              <a:t> </a:t>
            </a:r>
            <a:r>
              <a:rPr lang="mr-IN" altLang="ja-JP" sz="2200" dirty="0">
                <a:solidFill>
                  <a:schemeClr val="accent6"/>
                </a:solidFill>
              </a:rPr>
              <a:t>–</a:t>
            </a:r>
            <a:r>
              <a:rPr lang="en-GB" altLang="ja-JP" sz="2200" dirty="0">
                <a:solidFill>
                  <a:schemeClr val="accent6"/>
                </a:solidFill>
              </a:rPr>
              <a:t> WCTRS World Transport </a:t>
            </a:r>
            <a:r>
              <a:rPr lang="en-GB" altLang="ja-JP" sz="2200" dirty="0" smtClean="0">
                <a:solidFill>
                  <a:schemeClr val="accent6"/>
                </a:solidFill>
              </a:rPr>
              <a:t>Research </a:t>
            </a:r>
            <a:r>
              <a:rPr lang="en-GB" altLang="ja-JP" sz="2200" dirty="0" err="1">
                <a:solidFill>
                  <a:schemeClr val="accent6"/>
                </a:solidFill>
              </a:rPr>
              <a:t>Center</a:t>
            </a:r>
            <a:r>
              <a:rPr lang="en-GB" altLang="ja-JP" sz="2200" dirty="0">
                <a:solidFill>
                  <a:schemeClr val="accent6"/>
                </a:solidFill>
              </a:rPr>
              <a:t> </a:t>
            </a:r>
          </a:p>
          <a:p>
            <a:pPr lvl="1"/>
            <a:r>
              <a:rPr lang="en-GB" altLang="ja-JP" sz="2200" dirty="0"/>
              <a:t>Inheritance of WCTR Shanghai Legacy</a:t>
            </a:r>
          </a:p>
          <a:p>
            <a:r>
              <a:rPr lang="en-GB" altLang="ja-JP" sz="2200" b="1" dirty="0"/>
              <a:t>Establishing WCTRS Book Series in Elsevier </a:t>
            </a:r>
            <a:r>
              <a:rPr lang="en-GB" altLang="ja-JP" sz="2200" dirty="0"/>
              <a:t>(new)</a:t>
            </a:r>
          </a:p>
          <a:p>
            <a:pPr marL="180975" lvl="1" indent="0">
              <a:buNone/>
            </a:pPr>
            <a:r>
              <a:rPr lang="en-GB" altLang="ja-JP" sz="2000" dirty="0"/>
              <a:t>[Series Editors: Fusun Ulengin, Manfred Boltze]</a:t>
            </a:r>
          </a:p>
          <a:p>
            <a:pPr lvl="1"/>
            <a:r>
              <a:rPr lang="en-GB" altLang="ja-JP" sz="2200" dirty="0">
                <a:solidFill>
                  <a:schemeClr val="accent6"/>
                </a:solidFill>
              </a:rPr>
              <a:t>1</a:t>
            </a:r>
            <a:r>
              <a:rPr lang="en-GB" altLang="ja-JP" sz="2200" baseline="30000" dirty="0">
                <a:solidFill>
                  <a:schemeClr val="accent6"/>
                </a:solidFill>
              </a:rPr>
              <a:t>st</a:t>
            </a:r>
            <a:r>
              <a:rPr lang="en-GB" altLang="ja-JP" sz="2200" dirty="0">
                <a:solidFill>
                  <a:schemeClr val="accent6"/>
                </a:solidFill>
              </a:rPr>
              <a:t> volume: Urban Transport Operations </a:t>
            </a:r>
            <a:endParaRPr lang="en-GB" altLang="ja-JP" sz="2200" dirty="0" smtClean="0">
              <a:solidFill>
                <a:schemeClr val="accent6"/>
              </a:solidFill>
            </a:endParaRPr>
          </a:p>
          <a:p>
            <a:pPr marL="180975" lvl="1" indent="0">
              <a:buNone/>
            </a:pPr>
            <a:r>
              <a:rPr lang="en-GB" altLang="ja-JP" sz="2000" dirty="0" smtClean="0"/>
              <a:t>[</a:t>
            </a:r>
            <a:r>
              <a:rPr lang="en-GB" altLang="ja-JP" sz="2000" dirty="0"/>
              <a:t>SIG C2: Zong Tian, Keshuang Tang] </a:t>
            </a:r>
          </a:p>
          <a:p>
            <a:r>
              <a:rPr lang="en-GB" altLang="ja-JP" sz="2200" b="1" dirty="0"/>
              <a:t>24 partner journals </a:t>
            </a:r>
            <a:r>
              <a:rPr lang="en-GB" altLang="ja-JP" sz="2200" dirty="0">
                <a:sym typeface="Wingdings"/>
              </a:rPr>
              <a:t> MOU </a:t>
            </a:r>
            <a:endParaRPr lang="en-GB" altLang="ja-JP" sz="2200" dirty="0"/>
          </a:p>
          <a:p>
            <a:r>
              <a:rPr lang="en-GB" altLang="ja-JP" sz="2200" b="1" dirty="0"/>
              <a:t>SIGs</a:t>
            </a:r>
            <a:r>
              <a:rPr lang="en-GB" altLang="ja-JP" sz="2200" dirty="0"/>
              <a:t> 30</a:t>
            </a:r>
            <a:r>
              <a:rPr lang="en-GB" altLang="ja-JP" sz="2200" dirty="0">
                <a:sym typeface="Wingdings"/>
              </a:rPr>
              <a:t>35 </a:t>
            </a:r>
            <a:r>
              <a:rPr lang="en-GB" altLang="ja-JP" dirty="0">
                <a:sym typeface="Wingdings"/>
              </a:rPr>
              <a:t>[Hideki Nakamura]</a:t>
            </a:r>
          </a:p>
          <a:p>
            <a:r>
              <a:rPr lang="en-GB" altLang="ja-JP" sz="2200" b="1" dirty="0">
                <a:sym typeface="Wingdings"/>
              </a:rPr>
              <a:t>WCTRS-Y </a:t>
            </a:r>
            <a:r>
              <a:rPr lang="en-GB" altLang="ja-JP" sz="2200" dirty="0">
                <a:sym typeface="Wingdings"/>
              </a:rPr>
              <a:t>2019 Mumbai </a:t>
            </a:r>
            <a:r>
              <a:rPr lang="en-GB" altLang="ja-JP" dirty="0">
                <a:sym typeface="Wingdings"/>
              </a:rPr>
              <a:t>[</a:t>
            </a:r>
            <a:r>
              <a:rPr lang="en-GB" altLang="ja-JP" dirty="0" smtClean="0">
                <a:sym typeface="Wingdings"/>
              </a:rPr>
              <a:t>Ali </a:t>
            </a:r>
            <a:r>
              <a:rPr lang="en-GB" altLang="ja-JP" dirty="0">
                <a:sym typeface="Wingdings"/>
              </a:rPr>
              <a:t>Huzayyin--&gt;Laetitia </a:t>
            </a:r>
            <a:r>
              <a:rPr lang="en-GB" altLang="ja-JP" dirty="0" smtClean="0">
                <a:sym typeface="Wingdings"/>
              </a:rPr>
              <a:t>Dablanc]</a:t>
            </a:r>
            <a:endParaRPr lang="en-GB" altLang="ja-JP" dirty="0"/>
          </a:p>
          <a:p>
            <a:pPr marL="0" indent="0">
              <a:buNone/>
            </a:pPr>
            <a:endParaRPr lang="en-GB" sz="1800" dirty="0"/>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2019						</a:t>
            </a:r>
            <a:fld id="{5D46D56F-41C5-43AA-BB9E-8F3D878BC5E2}" type="slidenum">
              <a:rPr lang="nl-NL"/>
              <a:pPr/>
              <a:t>10</a:t>
            </a:fld>
            <a:endParaRPr lang="nl-NL" dirty="0"/>
          </a:p>
          <a:p>
            <a:endParaRPr lang="nl-NL" dirty="0"/>
          </a:p>
        </p:txBody>
      </p:sp>
    </p:spTree>
    <p:extLst>
      <p:ext uri="{BB962C8B-B14F-4D97-AF65-F5344CB8AC3E}">
        <p14:creationId xmlns:p14="http://schemas.microsoft.com/office/powerpoint/2010/main" val="1793573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86091">
            <a:off x="6596563" y="1544160"/>
            <a:ext cx="2261275" cy="2454839"/>
          </a:xfrm>
          <a:prstGeom prst="rect">
            <a:avLst/>
          </a:prstGeom>
          <a:solidFill>
            <a:schemeClr val="accent2">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chemeClr val="tx1"/>
                </a:solidFill>
              </a:rPr>
              <a:t>Special thanks to:</a:t>
            </a:r>
          </a:p>
          <a:p>
            <a:endParaRPr lang="en-GB" sz="1200" dirty="0">
              <a:solidFill>
                <a:schemeClr val="tx1"/>
              </a:solidFill>
            </a:endParaRPr>
          </a:p>
          <a:p>
            <a:endParaRPr lang="en-GB" sz="1200" dirty="0" smtClean="0">
              <a:solidFill>
                <a:schemeClr val="tx1"/>
              </a:solidFill>
            </a:endParaRPr>
          </a:p>
          <a:p>
            <a:pPr marL="171450" indent="-171450">
              <a:buFont typeface="Arial" panose="020B0604020202020204" pitchFamily="34" charset="0"/>
              <a:buChar char="•"/>
            </a:pPr>
            <a:r>
              <a:rPr lang="en-GB" sz="1200" dirty="0" err="1" smtClean="0">
                <a:solidFill>
                  <a:schemeClr val="tx1"/>
                </a:solidFill>
              </a:rPr>
              <a:t>Prof.</a:t>
            </a:r>
            <a:r>
              <a:rPr lang="en-GB" sz="1200" dirty="0" smtClean="0">
                <a:solidFill>
                  <a:schemeClr val="tx1"/>
                </a:solidFill>
              </a:rPr>
              <a:t> Ashish </a:t>
            </a:r>
            <a:r>
              <a:rPr lang="en-GB" sz="1200" dirty="0" err="1" smtClean="0">
                <a:solidFill>
                  <a:schemeClr val="tx1"/>
                </a:solidFill>
              </a:rPr>
              <a:t>Verma</a:t>
            </a:r>
            <a:r>
              <a:rPr lang="en-GB" sz="1200" dirty="0" smtClean="0">
                <a:solidFill>
                  <a:schemeClr val="tx1"/>
                </a:solidFill>
              </a:rPr>
              <a:t>, VC Conference </a:t>
            </a:r>
            <a:endParaRPr lang="en-GB" sz="1200" dirty="0">
              <a:solidFill>
                <a:schemeClr val="tx1"/>
              </a:solidFill>
            </a:endParaRPr>
          </a:p>
          <a:p>
            <a:pPr marL="171450" indent="-171450">
              <a:buFont typeface="Arial" panose="020B0604020202020204" pitchFamily="34" charset="0"/>
              <a:buChar char="•"/>
            </a:pPr>
            <a:r>
              <a:rPr lang="en-GB" sz="1200" dirty="0" err="1" smtClean="0">
                <a:solidFill>
                  <a:schemeClr val="tx1"/>
                </a:solidFill>
              </a:rPr>
              <a:t>Prof.</a:t>
            </a:r>
            <a:r>
              <a:rPr lang="en-GB" sz="1200" dirty="0" smtClean="0">
                <a:solidFill>
                  <a:schemeClr val="tx1"/>
                </a:solidFill>
              </a:rPr>
              <a:t> Fusun Ulengin, VC Publications</a:t>
            </a:r>
          </a:p>
          <a:p>
            <a:pPr marL="171450" indent="-171450">
              <a:buFont typeface="Arial" panose="020B0604020202020204" pitchFamily="34" charset="0"/>
              <a:buChar char="•"/>
            </a:pPr>
            <a:r>
              <a:rPr lang="en-GB" sz="1200" dirty="0" err="1" smtClean="0">
                <a:solidFill>
                  <a:schemeClr val="tx1"/>
                </a:solidFill>
              </a:rPr>
              <a:t>Dr.</a:t>
            </a:r>
            <a:r>
              <a:rPr lang="en-GB" sz="1200" dirty="0" smtClean="0">
                <a:solidFill>
                  <a:schemeClr val="tx1"/>
                </a:solidFill>
              </a:rPr>
              <a:t> Gopal Patil, Programme Mgt.</a:t>
            </a:r>
          </a:p>
          <a:p>
            <a:pPr marL="171450" indent="-171450">
              <a:buFont typeface="Arial" panose="020B0604020202020204" pitchFamily="34" charset="0"/>
              <a:buChar char="•"/>
            </a:pPr>
            <a:r>
              <a:rPr lang="en-GB" sz="1200" dirty="0" err="1" smtClean="0">
                <a:solidFill>
                  <a:schemeClr val="tx1"/>
                </a:solidFill>
              </a:rPr>
              <a:t>Prof.</a:t>
            </a:r>
            <a:r>
              <a:rPr lang="en-GB" sz="1200" dirty="0" smtClean="0">
                <a:solidFill>
                  <a:schemeClr val="tx1"/>
                </a:solidFill>
              </a:rPr>
              <a:t> Hideki Nakamura, VC SIG Development</a:t>
            </a:r>
          </a:p>
          <a:p>
            <a:pPr marL="171450" indent="-171450">
              <a:buFont typeface="Arial" panose="020B0604020202020204" pitchFamily="34" charset="0"/>
              <a:buChar char="•"/>
            </a:pPr>
            <a:r>
              <a:rPr lang="en-GB" sz="1200" dirty="0" smtClean="0">
                <a:solidFill>
                  <a:schemeClr val="tx1"/>
                </a:solidFill>
              </a:rPr>
              <a:t>All TA chairs!</a:t>
            </a:r>
          </a:p>
        </p:txBody>
      </p:sp>
      <p:sp>
        <p:nvSpPr>
          <p:cNvPr id="2" name="Title 1"/>
          <p:cNvSpPr>
            <a:spLocks noGrp="1"/>
          </p:cNvSpPr>
          <p:nvPr>
            <p:ph type="title"/>
          </p:nvPr>
        </p:nvSpPr>
        <p:spPr/>
        <p:txBody>
          <a:bodyPr/>
          <a:lstStyle/>
          <a:p>
            <a:r>
              <a:rPr lang="en-GB" dirty="0" smtClean="0"/>
              <a:t>5. Chair of Scientific Committee – Innovations in Organisation</a:t>
            </a:r>
            <a:endParaRPr lang="en-GB" dirty="0"/>
          </a:p>
        </p:txBody>
      </p:sp>
      <p:sp>
        <p:nvSpPr>
          <p:cNvPr id="3" name="Content Placeholder 2"/>
          <p:cNvSpPr>
            <a:spLocks noGrp="1"/>
          </p:cNvSpPr>
          <p:nvPr>
            <p:ph idx="1"/>
          </p:nvPr>
        </p:nvSpPr>
        <p:spPr/>
        <p:txBody>
          <a:bodyPr/>
          <a:lstStyle/>
          <a:p>
            <a:r>
              <a:rPr lang="nl-NL" b="1" dirty="0" smtClean="0"/>
              <a:t>Papers, </a:t>
            </a:r>
            <a:r>
              <a:rPr lang="nl-NL" b="1" dirty="0" err="1" smtClean="0"/>
              <a:t>sessions</a:t>
            </a:r>
            <a:r>
              <a:rPr lang="nl-NL" b="1" dirty="0" smtClean="0"/>
              <a:t> </a:t>
            </a:r>
            <a:r>
              <a:rPr lang="nl-NL" b="1" dirty="0" err="1" smtClean="0"/>
              <a:t>and</a:t>
            </a:r>
            <a:r>
              <a:rPr lang="nl-NL" b="1" dirty="0" smtClean="0"/>
              <a:t> </a:t>
            </a:r>
            <a:r>
              <a:rPr lang="nl-NL" b="1" dirty="0" err="1" smtClean="0"/>
              <a:t>publications</a:t>
            </a:r>
            <a:endParaRPr lang="nl-NL" b="1" dirty="0" smtClean="0"/>
          </a:p>
          <a:p>
            <a:pPr lvl="1"/>
            <a:r>
              <a:rPr lang="nl-NL" dirty="0" err="1" smtClean="0"/>
              <a:t>Removed</a:t>
            </a:r>
            <a:r>
              <a:rPr lang="nl-NL" dirty="0" smtClean="0"/>
              <a:t> abstract stage: </a:t>
            </a:r>
            <a:r>
              <a:rPr lang="nl-NL" dirty="0" err="1" smtClean="0"/>
              <a:t>now</a:t>
            </a:r>
            <a:r>
              <a:rPr lang="nl-NL" dirty="0" smtClean="0"/>
              <a:t> full paper </a:t>
            </a:r>
            <a:r>
              <a:rPr lang="nl-NL" dirty="0" err="1" smtClean="0"/>
              <a:t>only</a:t>
            </a:r>
            <a:endParaRPr lang="nl-NL" dirty="0" smtClean="0"/>
          </a:p>
          <a:p>
            <a:pPr lvl="1"/>
            <a:r>
              <a:rPr lang="nl-NL" dirty="0"/>
              <a:t>Poster </a:t>
            </a:r>
            <a:r>
              <a:rPr lang="nl-NL" dirty="0" err="1"/>
              <a:t>sessions</a:t>
            </a:r>
            <a:r>
              <a:rPr lang="nl-NL" dirty="0"/>
              <a:t> </a:t>
            </a:r>
            <a:r>
              <a:rPr lang="nl-NL" dirty="0" err="1"/>
              <a:t>scaled</a:t>
            </a:r>
            <a:r>
              <a:rPr lang="nl-NL" dirty="0"/>
              <a:t> up (</a:t>
            </a:r>
            <a:r>
              <a:rPr lang="nl-NL" dirty="0" err="1"/>
              <a:t>now</a:t>
            </a:r>
            <a:r>
              <a:rPr lang="nl-NL" dirty="0"/>
              <a:t> 20% of papers) </a:t>
            </a:r>
          </a:p>
          <a:p>
            <a:pPr lvl="1"/>
            <a:r>
              <a:rPr lang="nl-NL" dirty="0"/>
              <a:t>Extension of special </a:t>
            </a:r>
            <a:r>
              <a:rPr lang="nl-NL" dirty="0" err="1"/>
              <a:t>sessions</a:t>
            </a:r>
            <a:r>
              <a:rPr lang="nl-NL" dirty="0"/>
              <a:t> – </a:t>
            </a:r>
            <a:r>
              <a:rPr lang="nl-NL" dirty="0" err="1"/>
              <a:t>now</a:t>
            </a:r>
            <a:r>
              <a:rPr lang="nl-NL" dirty="0"/>
              <a:t> 44!</a:t>
            </a:r>
          </a:p>
          <a:p>
            <a:pPr lvl="1"/>
            <a:r>
              <a:rPr lang="nl-NL" dirty="0" err="1" smtClean="0"/>
              <a:t>Streamlined</a:t>
            </a:r>
            <a:r>
              <a:rPr lang="nl-NL" dirty="0" smtClean="0"/>
              <a:t> </a:t>
            </a:r>
            <a:r>
              <a:rPr lang="nl-NL" dirty="0" err="1" smtClean="0"/>
              <a:t>process</a:t>
            </a:r>
            <a:r>
              <a:rPr lang="nl-NL" dirty="0" smtClean="0"/>
              <a:t> </a:t>
            </a:r>
            <a:r>
              <a:rPr lang="nl-NL" dirty="0" err="1" smtClean="0"/>
              <a:t>for</a:t>
            </a:r>
            <a:r>
              <a:rPr lang="nl-NL" dirty="0" smtClean="0"/>
              <a:t> </a:t>
            </a:r>
            <a:r>
              <a:rPr lang="nl-NL" dirty="0" err="1" smtClean="0"/>
              <a:t>fast</a:t>
            </a:r>
            <a:r>
              <a:rPr lang="nl-NL" dirty="0" smtClean="0"/>
              <a:t>-track </a:t>
            </a:r>
            <a:r>
              <a:rPr lang="nl-NL" dirty="0" err="1" smtClean="0"/>
              <a:t>publications</a:t>
            </a:r>
            <a:endParaRPr lang="nl-NL" dirty="0" smtClean="0"/>
          </a:p>
          <a:p>
            <a:r>
              <a:rPr lang="nl-NL" b="1" dirty="0" smtClean="0"/>
              <a:t>SIG development &amp; management</a:t>
            </a:r>
            <a:endParaRPr lang="nl-NL" b="1" dirty="0"/>
          </a:p>
          <a:p>
            <a:pPr lvl="1"/>
            <a:r>
              <a:rPr lang="nl-NL" dirty="0" err="1" smtClean="0"/>
              <a:t>Regular</a:t>
            </a:r>
            <a:r>
              <a:rPr lang="nl-NL" dirty="0" smtClean="0"/>
              <a:t> </a:t>
            </a:r>
            <a:r>
              <a:rPr lang="nl-NL" dirty="0" err="1" smtClean="0"/>
              <a:t>progress</a:t>
            </a:r>
            <a:r>
              <a:rPr lang="nl-NL" dirty="0" smtClean="0"/>
              <a:t> report </a:t>
            </a:r>
            <a:r>
              <a:rPr lang="nl-NL" dirty="0" err="1" smtClean="0"/>
              <a:t>and</a:t>
            </a:r>
            <a:r>
              <a:rPr lang="nl-NL" dirty="0" smtClean="0"/>
              <a:t> </a:t>
            </a:r>
            <a:r>
              <a:rPr lang="nl-NL" dirty="0" err="1" smtClean="0"/>
              <a:t>evaluation</a:t>
            </a:r>
            <a:endParaRPr lang="nl-NL" dirty="0" smtClean="0"/>
          </a:p>
          <a:p>
            <a:pPr lvl="1"/>
            <a:r>
              <a:rPr lang="nl-NL" dirty="0" smtClean="0"/>
              <a:t>2 </a:t>
            </a:r>
            <a:r>
              <a:rPr lang="nl-NL" dirty="0"/>
              <a:t>new </a:t>
            </a:r>
            <a:r>
              <a:rPr lang="nl-NL" dirty="0" err="1"/>
              <a:t>SIGs</a:t>
            </a:r>
            <a:r>
              <a:rPr lang="nl-NL" dirty="0"/>
              <a:t>: High Speed Rail, Supply Chain </a:t>
            </a:r>
            <a:r>
              <a:rPr lang="nl-NL" dirty="0" smtClean="0"/>
              <a:t>Management</a:t>
            </a:r>
          </a:p>
          <a:p>
            <a:pPr lvl="1"/>
            <a:r>
              <a:rPr lang="nl-NL" dirty="0" err="1"/>
              <a:t>Obligatory</a:t>
            </a:r>
            <a:r>
              <a:rPr lang="nl-NL" dirty="0"/>
              <a:t> meetings of </a:t>
            </a:r>
            <a:r>
              <a:rPr lang="nl-NL" dirty="0" err="1"/>
              <a:t>all</a:t>
            </a:r>
            <a:r>
              <a:rPr lang="nl-NL" dirty="0"/>
              <a:t> Special Interest </a:t>
            </a:r>
            <a:r>
              <a:rPr lang="nl-NL" dirty="0" err="1"/>
              <a:t>Groups</a:t>
            </a:r>
            <a:r>
              <a:rPr lang="nl-NL" dirty="0"/>
              <a:t> </a:t>
            </a:r>
            <a:endParaRPr lang="nl-NL" dirty="0" smtClean="0"/>
          </a:p>
          <a:p>
            <a:pPr lvl="1"/>
            <a:r>
              <a:rPr lang="nl-NL" dirty="0" err="1"/>
              <a:t>Stronger</a:t>
            </a:r>
            <a:r>
              <a:rPr lang="nl-NL" dirty="0"/>
              <a:t> </a:t>
            </a:r>
            <a:r>
              <a:rPr lang="nl-NL" dirty="0" err="1"/>
              <a:t>role</a:t>
            </a:r>
            <a:r>
              <a:rPr lang="nl-NL" dirty="0"/>
              <a:t> of TA </a:t>
            </a:r>
            <a:r>
              <a:rPr lang="nl-NL" dirty="0" err="1"/>
              <a:t>Chairs</a:t>
            </a:r>
            <a:r>
              <a:rPr lang="nl-NL" dirty="0"/>
              <a:t> </a:t>
            </a:r>
            <a:r>
              <a:rPr lang="nl-NL" dirty="0" err="1"/>
              <a:t>to</a:t>
            </a:r>
            <a:r>
              <a:rPr lang="nl-NL" dirty="0"/>
              <a:t> manage 35 </a:t>
            </a:r>
            <a:r>
              <a:rPr lang="nl-NL" dirty="0" err="1" smtClean="0"/>
              <a:t>SIGs</a:t>
            </a:r>
            <a:endParaRPr lang="nl-NL" dirty="0"/>
          </a:p>
          <a:p>
            <a:r>
              <a:rPr lang="nl-NL" b="1" dirty="0" err="1" smtClean="0"/>
              <a:t>Strengthening</a:t>
            </a:r>
            <a:r>
              <a:rPr lang="nl-NL" b="1" dirty="0" smtClean="0"/>
              <a:t> </a:t>
            </a:r>
            <a:r>
              <a:rPr lang="nl-NL" b="1" dirty="0" err="1" smtClean="0"/>
              <a:t>role</a:t>
            </a:r>
            <a:r>
              <a:rPr lang="nl-NL" b="1" dirty="0" smtClean="0"/>
              <a:t> </a:t>
            </a:r>
            <a:r>
              <a:rPr lang="nl-NL" b="1" dirty="0" err="1" smtClean="0"/>
              <a:t>and</a:t>
            </a:r>
            <a:r>
              <a:rPr lang="nl-NL" b="1" dirty="0" smtClean="0"/>
              <a:t> </a:t>
            </a:r>
            <a:r>
              <a:rPr lang="nl-NL" b="1" dirty="0" err="1" smtClean="0"/>
              <a:t>visibility</a:t>
            </a:r>
            <a:r>
              <a:rPr lang="nl-NL" b="1" dirty="0" smtClean="0"/>
              <a:t> of Topic </a:t>
            </a:r>
            <a:r>
              <a:rPr lang="nl-NL" b="1" dirty="0" err="1" smtClean="0"/>
              <a:t>Areas</a:t>
            </a:r>
            <a:r>
              <a:rPr lang="nl-NL" b="1" dirty="0" smtClean="0"/>
              <a:t> </a:t>
            </a:r>
          </a:p>
          <a:p>
            <a:pPr lvl="1"/>
            <a:r>
              <a:rPr lang="nl-NL" dirty="0" smtClean="0"/>
              <a:t>14 </a:t>
            </a:r>
            <a:r>
              <a:rPr lang="nl-NL" dirty="0"/>
              <a:t>topical keynotes, from all </a:t>
            </a:r>
            <a:r>
              <a:rPr lang="nl-NL" dirty="0" smtClean="0"/>
              <a:t>TAs</a:t>
            </a:r>
          </a:p>
          <a:p>
            <a:pPr lvl="1"/>
            <a:r>
              <a:rPr lang="nl-NL" dirty="0" smtClean="0"/>
              <a:t>Excellent papers </a:t>
            </a:r>
            <a:r>
              <a:rPr lang="nl-NL" dirty="0" err="1" smtClean="0"/>
              <a:t>can</a:t>
            </a:r>
            <a:r>
              <a:rPr lang="nl-NL" dirty="0" smtClean="0"/>
              <a:t> </a:t>
            </a:r>
            <a:r>
              <a:rPr lang="nl-NL" dirty="0" err="1" smtClean="0"/>
              <a:t>now</a:t>
            </a:r>
            <a:r>
              <a:rPr lang="nl-NL" dirty="0" smtClean="0"/>
              <a:t> </a:t>
            </a:r>
            <a:r>
              <a:rPr lang="nl-NL" dirty="0" err="1" smtClean="0"/>
              <a:t>be</a:t>
            </a:r>
            <a:r>
              <a:rPr lang="nl-NL" dirty="0" smtClean="0"/>
              <a:t> </a:t>
            </a:r>
            <a:r>
              <a:rPr lang="nl-NL" dirty="0" err="1" smtClean="0"/>
              <a:t>nominated</a:t>
            </a:r>
            <a:r>
              <a:rPr lang="nl-NL" dirty="0" smtClean="0"/>
              <a:t> </a:t>
            </a:r>
            <a:r>
              <a:rPr lang="nl-NL" dirty="0" err="1" smtClean="0"/>
              <a:t>for</a:t>
            </a:r>
            <a:r>
              <a:rPr lang="nl-NL" dirty="0" smtClean="0"/>
              <a:t> Special TA Award</a:t>
            </a:r>
            <a:endParaRPr lang="nl-NL" dirty="0"/>
          </a:p>
          <a:p>
            <a:endParaRPr lang="en-GB" dirty="0"/>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2019						</a:t>
            </a:r>
            <a:fld id="{5D46D56F-41C5-43AA-BB9E-8F3D878BC5E2}" type="slidenum">
              <a:rPr lang="nl-NL"/>
              <a:pPr/>
              <a:t>11</a:t>
            </a:fld>
            <a:endParaRPr lang="nl-NL" dirty="0"/>
          </a:p>
        </p:txBody>
      </p:sp>
    </p:spTree>
    <p:extLst>
      <p:ext uri="{BB962C8B-B14F-4D97-AF65-F5344CB8AC3E}">
        <p14:creationId xmlns:p14="http://schemas.microsoft.com/office/powerpoint/2010/main" val="1017478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488950"/>
            <a:ext cx="7669610" cy="838200"/>
          </a:xfrm>
        </p:spPr>
        <p:txBody>
          <a:bodyPr/>
          <a:lstStyle/>
          <a:p>
            <a:r>
              <a:rPr lang="en-GB" dirty="0" smtClean="0"/>
              <a:t>6. </a:t>
            </a:r>
            <a:r>
              <a:rPr lang="en-US" dirty="0"/>
              <a:t>Editor-in-Chief Report on Transport Policy </a:t>
            </a:r>
            <a:r>
              <a:rPr lang="en-US" dirty="0" smtClean="0"/>
              <a:t>– Professor Tae Oum</a:t>
            </a:r>
            <a:endParaRPr lang="en-GB" dirty="0"/>
          </a:p>
        </p:txBody>
      </p:sp>
      <p:sp>
        <p:nvSpPr>
          <p:cNvPr id="3" name="Content Placeholder 2"/>
          <p:cNvSpPr>
            <a:spLocks noGrp="1"/>
          </p:cNvSpPr>
          <p:nvPr>
            <p:ph idx="1"/>
          </p:nvPr>
        </p:nvSpPr>
        <p:spPr>
          <a:xfrm>
            <a:off x="244426" y="1484784"/>
            <a:ext cx="8640763" cy="4752528"/>
          </a:xfrm>
        </p:spPr>
        <p:txBody>
          <a:bodyPr/>
          <a:lstStyle/>
          <a:p>
            <a:pPr marL="0" indent="0">
              <a:buNone/>
            </a:pPr>
            <a:r>
              <a:rPr lang="en-GB" sz="1800" b="1" dirty="0">
                <a:solidFill>
                  <a:srgbClr val="0000FF"/>
                </a:solidFill>
                <a:cs typeface="Times New Roman" panose="02020603050405020304" pitchFamily="18" charset="0"/>
              </a:rPr>
              <a:t>Editor-in-Chief:  began August 2016</a:t>
            </a:r>
          </a:p>
          <a:p>
            <a:pPr marL="0" indent="0">
              <a:buNone/>
            </a:pPr>
            <a:r>
              <a:rPr lang="en-GB" sz="1800" dirty="0">
                <a:solidFill>
                  <a:srgbClr val="0000FF"/>
                </a:solidFill>
                <a:cs typeface="Times New Roman" panose="02020603050405020304" pitchFamily="18" charset="0"/>
              </a:rPr>
              <a:t>	</a:t>
            </a:r>
            <a:r>
              <a:rPr lang="en-GB" sz="1800" b="1" dirty="0">
                <a:solidFill>
                  <a:schemeClr val="tx2"/>
                </a:solidFill>
                <a:cs typeface="Times New Roman" panose="02020603050405020304" pitchFamily="18" charset="0"/>
              </a:rPr>
              <a:t>Tae </a:t>
            </a:r>
            <a:r>
              <a:rPr lang="en-GB" sz="1800" b="1" dirty="0" err="1">
                <a:solidFill>
                  <a:schemeClr val="tx2"/>
                </a:solidFill>
                <a:cs typeface="Times New Roman" panose="02020603050405020304" pitchFamily="18" charset="0"/>
              </a:rPr>
              <a:t>Hoon</a:t>
            </a:r>
            <a:r>
              <a:rPr lang="en-GB" sz="1800" b="1" dirty="0">
                <a:solidFill>
                  <a:schemeClr val="tx2"/>
                </a:solidFill>
                <a:cs typeface="Times New Roman" panose="02020603050405020304" pitchFamily="18" charset="0"/>
              </a:rPr>
              <a:t> Oum,</a:t>
            </a:r>
            <a:r>
              <a:rPr lang="en-GB" sz="1800" dirty="0">
                <a:solidFill>
                  <a:schemeClr val="tx2"/>
                </a:solidFill>
                <a:cs typeface="Times New Roman" panose="02020603050405020304" pitchFamily="18" charset="0"/>
              </a:rPr>
              <a:t> </a:t>
            </a:r>
            <a:r>
              <a:rPr lang="en-GB" sz="1800" dirty="0" err="1">
                <a:solidFill>
                  <a:schemeClr val="tx2"/>
                </a:solidFill>
                <a:cs typeface="Times New Roman" panose="02020603050405020304" pitchFamily="18" charset="0"/>
              </a:rPr>
              <a:t>Univ</a:t>
            </a:r>
            <a:r>
              <a:rPr lang="en-GB" sz="1800" dirty="0">
                <a:solidFill>
                  <a:schemeClr val="tx2"/>
                </a:solidFill>
                <a:cs typeface="Times New Roman" panose="02020603050405020304" pitchFamily="18" charset="0"/>
              </a:rPr>
              <a:t> of British Columbia, Canada </a:t>
            </a:r>
          </a:p>
          <a:p>
            <a:pPr marL="0" indent="0">
              <a:buNone/>
            </a:pPr>
            <a:r>
              <a:rPr lang="en-GB" sz="1800" b="1" dirty="0">
                <a:solidFill>
                  <a:srgbClr val="0000FF"/>
                </a:solidFill>
                <a:cs typeface="Times New Roman" panose="02020603050405020304" pitchFamily="18" charset="0"/>
              </a:rPr>
              <a:t>WCTRS Appointed Editors: </a:t>
            </a:r>
          </a:p>
          <a:p>
            <a:pPr marL="0" indent="0">
              <a:buNone/>
            </a:pPr>
            <a:r>
              <a:rPr lang="en-GB" sz="1800" b="1" dirty="0">
                <a:cs typeface="Times New Roman" panose="02020603050405020304" pitchFamily="18" charset="0"/>
              </a:rPr>
              <a:t>	</a:t>
            </a:r>
            <a:r>
              <a:rPr lang="en-GB" sz="1800" dirty="0">
                <a:cs typeface="Times New Roman" panose="02020603050405020304" pitchFamily="18" charset="0"/>
              </a:rPr>
              <a:t>Special Issues: </a:t>
            </a:r>
            <a:r>
              <a:rPr lang="en-GB" sz="1800" b="1" dirty="0">
                <a:cs typeface="Times New Roman" panose="02020603050405020304" pitchFamily="18" charset="0"/>
              </a:rPr>
              <a:t>Ashish Verma,</a:t>
            </a:r>
            <a:r>
              <a:rPr lang="en-GB" sz="1800" dirty="0">
                <a:cs typeface="Times New Roman" panose="02020603050405020304" pitchFamily="18" charset="0"/>
              </a:rPr>
              <a:t> Indian </a:t>
            </a:r>
            <a:r>
              <a:rPr lang="en-GB" sz="1800" dirty="0" smtClean="0">
                <a:cs typeface="Times New Roman" panose="02020603050405020304" pitchFamily="18" charset="0"/>
              </a:rPr>
              <a:t>Institute </a:t>
            </a:r>
            <a:r>
              <a:rPr lang="en-GB" sz="1800" dirty="0">
                <a:cs typeface="Times New Roman" panose="02020603050405020304" pitchFamily="18" charset="0"/>
              </a:rPr>
              <a:t>of </a:t>
            </a:r>
            <a:r>
              <a:rPr lang="en-GB" sz="1800" dirty="0" smtClean="0">
                <a:cs typeface="Times New Roman" panose="02020603050405020304" pitchFamily="18" charset="0"/>
              </a:rPr>
              <a:t>Science-	Bangalore</a:t>
            </a:r>
            <a:r>
              <a:rPr lang="en-GB" sz="1800" dirty="0">
                <a:cs typeface="Times New Roman" panose="02020603050405020304" pitchFamily="18" charset="0"/>
              </a:rPr>
              <a:t>, India</a:t>
            </a:r>
          </a:p>
          <a:p>
            <a:pPr marL="0" indent="0">
              <a:buNone/>
            </a:pPr>
            <a:r>
              <a:rPr lang="en-GB" sz="1800" dirty="0">
                <a:solidFill>
                  <a:srgbClr val="0000FF"/>
                </a:solidFill>
                <a:cs typeface="Times New Roman" panose="02020603050405020304" pitchFamily="18" charset="0"/>
              </a:rPr>
              <a:t>	</a:t>
            </a:r>
            <a:r>
              <a:rPr lang="en-GB" sz="1800" dirty="0">
                <a:cs typeface="Times New Roman" panose="02020603050405020304" pitchFamily="18" charset="0"/>
              </a:rPr>
              <a:t>Topical Communications:</a:t>
            </a:r>
            <a:r>
              <a:rPr lang="en-GB" sz="1800" dirty="0">
                <a:solidFill>
                  <a:srgbClr val="0000FF"/>
                </a:solidFill>
                <a:cs typeface="Times New Roman" panose="02020603050405020304" pitchFamily="18" charset="0"/>
              </a:rPr>
              <a:t> </a:t>
            </a:r>
            <a:r>
              <a:rPr lang="en-GB" sz="1800" b="1" dirty="0">
                <a:cs typeface="Times New Roman" panose="02020603050405020304" pitchFamily="18" charset="0"/>
              </a:rPr>
              <a:t>Ruth Steiner, </a:t>
            </a:r>
            <a:r>
              <a:rPr lang="en-GB" sz="1800" dirty="0">
                <a:cs typeface="Times New Roman" panose="02020603050405020304" pitchFamily="18" charset="0"/>
              </a:rPr>
              <a:t>University of Florida, </a:t>
            </a:r>
            <a:r>
              <a:rPr lang="en-GB" sz="1800" dirty="0" smtClean="0">
                <a:cs typeface="Times New Roman" panose="02020603050405020304" pitchFamily="18" charset="0"/>
              </a:rPr>
              <a:t>	USA </a:t>
            </a:r>
            <a:endParaRPr lang="en-GB" sz="1800" dirty="0">
              <a:cs typeface="Times New Roman" panose="02020603050405020304" pitchFamily="18" charset="0"/>
            </a:endParaRPr>
          </a:p>
          <a:p>
            <a:pPr marL="0" indent="0">
              <a:buNone/>
            </a:pPr>
            <a:r>
              <a:rPr lang="en-GB" sz="1800" b="1" dirty="0">
                <a:solidFill>
                  <a:srgbClr val="0000FF"/>
                </a:solidFill>
                <a:cs typeface="Times New Roman" panose="02020603050405020304" pitchFamily="18" charset="0"/>
              </a:rPr>
              <a:t>Elsevier Appointed Editors:</a:t>
            </a:r>
          </a:p>
          <a:p>
            <a:pPr marL="0" indent="0">
              <a:buNone/>
            </a:pPr>
            <a:r>
              <a:rPr lang="en-GB" sz="1800" b="1" dirty="0">
                <a:solidFill>
                  <a:srgbClr val="0000FF"/>
                </a:solidFill>
                <a:cs typeface="Times New Roman" panose="02020603050405020304" pitchFamily="18" charset="0"/>
              </a:rPr>
              <a:t>	</a:t>
            </a:r>
            <a:r>
              <a:rPr lang="en-GB" sz="1800" b="1" dirty="0" err="1">
                <a:cs typeface="Times New Roman" panose="02020603050405020304" pitchFamily="18" charset="0"/>
              </a:rPr>
              <a:t>Xiaowen</a:t>
            </a:r>
            <a:r>
              <a:rPr lang="en-GB" sz="1800" b="1" dirty="0">
                <a:cs typeface="Times New Roman" panose="02020603050405020304" pitchFamily="18" charset="0"/>
              </a:rPr>
              <a:t> Fu, </a:t>
            </a:r>
            <a:r>
              <a:rPr lang="en-GB" sz="1800" dirty="0">
                <a:cs typeface="Times New Roman" panose="02020603050405020304" pitchFamily="18" charset="0"/>
              </a:rPr>
              <a:t>Hong Kong Polytechnic </a:t>
            </a:r>
            <a:r>
              <a:rPr lang="en-GB" sz="1800" dirty="0" err="1">
                <a:cs typeface="Times New Roman" panose="02020603050405020304" pitchFamily="18" charset="0"/>
              </a:rPr>
              <a:t>Univ</a:t>
            </a:r>
            <a:r>
              <a:rPr lang="en-GB" sz="1800" dirty="0">
                <a:cs typeface="Times New Roman" panose="02020603050405020304" pitchFamily="18" charset="0"/>
              </a:rPr>
              <a:t>; </a:t>
            </a:r>
            <a:r>
              <a:rPr lang="en-GB" sz="1800" dirty="0" err="1">
                <a:cs typeface="Times New Roman" panose="02020603050405020304" pitchFamily="18" charset="0"/>
              </a:rPr>
              <a:t>Univ</a:t>
            </a:r>
            <a:r>
              <a:rPr lang="en-GB" sz="1800" dirty="0">
                <a:cs typeface="Times New Roman" panose="02020603050405020304" pitchFamily="18" charset="0"/>
              </a:rPr>
              <a:t> of Sydney</a:t>
            </a:r>
            <a:endParaRPr lang="en-GB" sz="1800" b="1" dirty="0">
              <a:cs typeface="Times New Roman" panose="02020603050405020304" pitchFamily="18" charset="0"/>
            </a:endParaRPr>
          </a:p>
          <a:p>
            <a:pPr marL="0" indent="0">
              <a:buNone/>
            </a:pPr>
            <a:r>
              <a:rPr lang="en-GB" sz="1800" b="1" dirty="0">
                <a:solidFill>
                  <a:srgbClr val="0000FF"/>
                </a:solidFill>
                <a:cs typeface="Times New Roman" panose="02020603050405020304" pitchFamily="18" charset="0"/>
              </a:rPr>
              <a:t>	</a:t>
            </a:r>
            <a:r>
              <a:rPr lang="en-GB" sz="1800" b="1" dirty="0" err="1">
                <a:cs typeface="Times New Roman" panose="02020603050405020304" pitchFamily="18" charset="0"/>
              </a:rPr>
              <a:t>Haijun</a:t>
            </a:r>
            <a:r>
              <a:rPr lang="en-GB" sz="1800" b="1" dirty="0">
                <a:cs typeface="Times New Roman" panose="02020603050405020304" pitchFamily="18" charset="0"/>
              </a:rPr>
              <a:t> Huang,  </a:t>
            </a:r>
            <a:r>
              <a:rPr lang="en-GB" sz="1800" dirty="0" err="1">
                <a:cs typeface="Times New Roman" panose="02020603050405020304" pitchFamily="18" charset="0"/>
              </a:rPr>
              <a:t>Beihang</a:t>
            </a:r>
            <a:r>
              <a:rPr lang="en-GB" sz="1800" dirty="0">
                <a:cs typeface="Times New Roman" panose="02020603050405020304" pitchFamily="18" charset="0"/>
              </a:rPr>
              <a:t> University, Beijing, China</a:t>
            </a:r>
          </a:p>
          <a:p>
            <a:pPr marL="0" indent="0">
              <a:buNone/>
            </a:pPr>
            <a:r>
              <a:rPr lang="en-GB" sz="1800" dirty="0">
                <a:solidFill>
                  <a:srgbClr val="0000FF"/>
                </a:solidFill>
                <a:cs typeface="Times New Roman" panose="02020603050405020304" pitchFamily="18" charset="0"/>
              </a:rPr>
              <a:t>	</a:t>
            </a:r>
            <a:r>
              <a:rPr lang="en-GB" sz="1800" b="1" dirty="0">
                <a:cs typeface="Times New Roman" panose="02020603050405020304" pitchFamily="18" charset="0"/>
              </a:rPr>
              <a:t>Jane Lin, </a:t>
            </a:r>
            <a:r>
              <a:rPr lang="en-GB" sz="1800" dirty="0">
                <a:cs typeface="Times New Roman" panose="02020603050405020304" pitchFamily="18" charset="0"/>
              </a:rPr>
              <a:t>Univ. of Illinois – Chicago campus, USA</a:t>
            </a:r>
          </a:p>
          <a:p>
            <a:pPr marL="0" indent="0">
              <a:buNone/>
            </a:pPr>
            <a:r>
              <a:rPr lang="en-GB" sz="1800" dirty="0">
                <a:cs typeface="Times New Roman" panose="02020603050405020304" pitchFamily="18" charset="0"/>
              </a:rPr>
              <a:t>	</a:t>
            </a:r>
            <a:r>
              <a:rPr lang="en-GB" sz="1800" b="1" dirty="0">
                <a:cs typeface="Times New Roman" panose="02020603050405020304" pitchFamily="18" charset="0"/>
              </a:rPr>
              <a:t>Samer Madanat,</a:t>
            </a:r>
            <a:r>
              <a:rPr lang="en-GB" sz="1800" dirty="0">
                <a:cs typeface="Times New Roman" panose="02020603050405020304" pitchFamily="18" charset="0"/>
              </a:rPr>
              <a:t>  NYU Abu </a:t>
            </a:r>
            <a:r>
              <a:rPr lang="en-GB" sz="1800" dirty="0" err="1">
                <a:cs typeface="Times New Roman" panose="02020603050405020304" pitchFamily="18" charset="0"/>
              </a:rPr>
              <a:t>Dhavi</a:t>
            </a:r>
            <a:r>
              <a:rPr lang="en-GB" sz="1800" dirty="0">
                <a:cs typeface="Times New Roman" panose="02020603050405020304" pitchFamily="18" charset="0"/>
              </a:rPr>
              <a:t>, UAR</a:t>
            </a:r>
          </a:p>
          <a:p>
            <a:pPr marL="0" indent="0">
              <a:buNone/>
            </a:pPr>
            <a:r>
              <a:rPr lang="en-GB" sz="1800" dirty="0">
                <a:cs typeface="Times New Roman" panose="02020603050405020304" pitchFamily="18" charset="0"/>
              </a:rPr>
              <a:t> </a:t>
            </a:r>
            <a:r>
              <a:rPr lang="en-GB" sz="1800" dirty="0">
                <a:solidFill>
                  <a:srgbClr val="0000FF"/>
                </a:solidFill>
                <a:cs typeface="Times New Roman" panose="02020603050405020304" pitchFamily="18" charset="0"/>
              </a:rPr>
              <a:t>	</a:t>
            </a:r>
            <a:r>
              <a:rPr lang="en-GB" sz="1800" b="1" dirty="0">
                <a:cs typeface="Times New Roman" panose="02020603050405020304" pitchFamily="18" charset="0"/>
              </a:rPr>
              <a:t>Eric </a:t>
            </a:r>
            <a:r>
              <a:rPr lang="en-GB" sz="1800" b="1" dirty="0" err="1">
                <a:cs typeface="Times New Roman" panose="02020603050405020304" pitchFamily="18" charset="0"/>
              </a:rPr>
              <a:t>Pels</a:t>
            </a:r>
            <a:r>
              <a:rPr lang="en-GB" sz="1800" b="1" dirty="0">
                <a:cs typeface="Times New Roman" panose="02020603050405020304" pitchFamily="18" charset="0"/>
              </a:rPr>
              <a:t>, </a:t>
            </a:r>
            <a:r>
              <a:rPr lang="en-GB" sz="1800" dirty="0" err="1">
                <a:cs typeface="Times New Roman" panose="02020603050405020304" pitchFamily="18" charset="0"/>
              </a:rPr>
              <a:t>Vree</a:t>
            </a:r>
            <a:r>
              <a:rPr lang="en-GB" sz="1800" dirty="0">
                <a:cs typeface="Times New Roman" panose="02020603050405020304" pitchFamily="18" charset="0"/>
              </a:rPr>
              <a:t> </a:t>
            </a:r>
            <a:r>
              <a:rPr lang="en-GB" sz="1800" dirty="0" err="1">
                <a:cs typeface="Times New Roman" panose="02020603050405020304" pitchFamily="18" charset="0"/>
              </a:rPr>
              <a:t>Univ</a:t>
            </a:r>
            <a:r>
              <a:rPr lang="en-GB" sz="1800" dirty="0">
                <a:cs typeface="Times New Roman" panose="02020603050405020304" pitchFamily="18" charset="0"/>
              </a:rPr>
              <a:t> of Amsterdam, the Netherlands</a:t>
            </a:r>
          </a:p>
          <a:p>
            <a:pPr marL="0" indent="0">
              <a:buNone/>
            </a:pPr>
            <a:r>
              <a:rPr lang="en-GB" sz="1800" dirty="0">
                <a:cs typeface="Times New Roman" panose="02020603050405020304" pitchFamily="18" charset="0"/>
              </a:rPr>
              <a:t>	</a:t>
            </a:r>
            <a:r>
              <a:rPr lang="en-GB" sz="1800" b="1" dirty="0">
                <a:cs typeface="Times New Roman" panose="02020603050405020304" pitchFamily="18" charset="0"/>
              </a:rPr>
              <a:t>Susan </a:t>
            </a:r>
            <a:r>
              <a:rPr lang="en-GB" sz="1800" b="1" dirty="0" err="1">
                <a:cs typeface="Times New Roman" panose="02020603050405020304" pitchFamily="18" charset="0"/>
              </a:rPr>
              <a:t>Shaheen</a:t>
            </a:r>
            <a:r>
              <a:rPr lang="en-GB" sz="1800" b="1" dirty="0">
                <a:cs typeface="Times New Roman" panose="02020603050405020304" pitchFamily="18" charset="0"/>
              </a:rPr>
              <a:t>,</a:t>
            </a:r>
            <a:r>
              <a:rPr lang="en-GB" sz="1800" dirty="0">
                <a:cs typeface="Times New Roman" panose="02020603050405020304" pitchFamily="18" charset="0"/>
              </a:rPr>
              <a:t> </a:t>
            </a:r>
            <a:r>
              <a:rPr lang="en-GB" sz="1800" dirty="0" err="1">
                <a:cs typeface="Times New Roman" panose="02020603050405020304" pitchFamily="18" charset="0"/>
              </a:rPr>
              <a:t>Univ</a:t>
            </a:r>
            <a:r>
              <a:rPr lang="en-GB" sz="1800" dirty="0">
                <a:cs typeface="Times New Roman" panose="02020603050405020304" pitchFamily="18" charset="0"/>
              </a:rPr>
              <a:t> of California – Berkeley, USA</a:t>
            </a:r>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2019						</a:t>
            </a:r>
            <a:fld id="{5D46D56F-41C5-43AA-BB9E-8F3D878BC5E2}" type="slidenum">
              <a:rPr lang="nl-NL"/>
              <a:pPr/>
              <a:t>12</a:t>
            </a:fld>
            <a:endParaRPr lang="nl-NL" dirty="0"/>
          </a:p>
        </p:txBody>
      </p:sp>
    </p:spTree>
    <p:extLst>
      <p:ext uri="{BB962C8B-B14F-4D97-AF65-F5344CB8AC3E}">
        <p14:creationId xmlns:p14="http://schemas.microsoft.com/office/powerpoint/2010/main" val="3674395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FCFB6C6B-1CB3-4B8F-8891-249010FCBEB1}"/>
              </a:ext>
            </a:extLst>
          </p:cNvPr>
          <p:cNvGraphicFramePr>
            <a:graphicFrameLocks noGrp="1"/>
          </p:cNvGraphicFramePr>
          <p:nvPr>
            <p:ph idx="1"/>
            <p:extLst>
              <p:ext uri="{D42A27DB-BD31-4B8C-83A1-F6EECF244321}">
                <p14:modId xmlns:p14="http://schemas.microsoft.com/office/powerpoint/2010/main" val="1558179078"/>
              </p:ext>
            </p:extLst>
          </p:nvPr>
        </p:nvGraphicFramePr>
        <p:xfrm>
          <a:off x="755576" y="1412772"/>
          <a:ext cx="7056783" cy="4779385"/>
        </p:xfrm>
        <a:graphic>
          <a:graphicData uri="http://schemas.openxmlformats.org/drawingml/2006/table">
            <a:tbl>
              <a:tblPr firstRow="1" firstCol="1" bandRow="1">
                <a:tableStyleId>{93296810-A885-4BE3-A3E7-6D5BEEA58F35}</a:tableStyleId>
              </a:tblPr>
              <a:tblGrid>
                <a:gridCol w="2028299">
                  <a:extLst>
                    <a:ext uri="{9D8B030D-6E8A-4147-A177-3AD203B41FA5}">
                      <a16:colId xmlns="" xmlns:a16="http://schemas.microsoft.com/office/drawing/2014/main" val="3062240773"/>
                    </a:ext>
                  </a:extLst>
                </a:gridCol>
                <a:gridCol w="1774761">
                  <a:extLst>
                    <a:ext uri="{9D8B030D-6E8A-4147-A177-3AD203B41FA5}">
                      <a16:colId xmlns="" xmlns:a16="http://schemas.microsoft.com/office/drawing/2014/main" val="1240431363"/>
                    </a:ext>
                  </a:extLst>
                </a:gridCol>
                <a:gridCol w="1868822">
                  <a:extLst>
                    <a:ext uri="{9D8B030D-6E8A-4147-A177-3AD203B41FA5}">
                      <a16:colId xmlns="" xmlns:a16="http://schemas.microsoft.com/office/drawing/2014/main" val="1502268193"/>
                    </a:ext>
                  </a:extLst>
                </a:gridCol>
                <a:gridCol w="1384901">
                  <a:extLst>
                    <a:ext uri="{9D8B030D-6E8A-4147-A177-3AD203B41FA5}">
                      <a16:colId xmlns="" xmlns:a16="http://schemas.microsoft.com/office/drawing/2014/main" val="4098346845"/>
                    </a:ext>
                  </a:extLst>
                </a:gridCol>
              </a:tblGrid>
              <a:tr h="357293">
                <a:tc>
                  <a:txBody>
                    <a:bodyPr/>
                    <a:lstStyle/>
                    <a:p>
                      <a:pPr algn="ctr" rtl="0" fontAlgn="ctr"/>
                      <a:r>
                        <a:rPr lang="en-CA" sz="1100" u="none" strike="noStrike" dirty="0">
                          <a:effectLst/>
                        </a:rPr>
                        <a:t>Month-Year </a:t>
                      </a:r>
                      <a:endParaRPr lang="en-CA" sz="1100" b="1" i="0" u="none" strike="noStrike" dirty="0">
                        <a:solidFill>
                          <a:srgbClr val="FFFFFF"/>
                        </a:solidFill>
                        <a:effectLst/>
                        <a:latin typeface="Verdana" panose="020B0604030504040204" pitchFamily="34" charset="0"/>
                      </a:endParaRPr>
                    </a:p>
                  </a:txBody>
                  <a:tcPr marL="5230" marR="5230" marT="5230" marB="0" anchor="ctr"/>
                </a:tc>
                <a:tc>
                  <a:txBody>
                    <a:bodyPr/>
                    <a:lstStyle/>
                    <a:p>
                      <a:pPr algn="ctr" rtl="0" fontAlgn="ctr"/>
                      <a:r>
                        <a:rPr lang="en-CA" sz="1100" u="none" strike="noStrike">
                          <a:effectLst/>
                        </a:rPr>
                        <a:t>Volume No.</a:t>
                      </a:r>
                      <a:endParaRPr lang="en-CA" sz="1100" b="1" i="0" u="none" strike="noStrike">
                        <a:solidFill>
                          <a:srgbClr val="FFFFFF"/>
                        </a:solidFill>
                        <a:effectLst/>
                        <a:latin typeface="Verdana" panose="020B0604030504040204" pitchFamily="34" charset="0"/>
                      </a:endParaRPr>
                    </a:p>
                  </a:txBody>
                  <a:tcPr marL="5230" marR="5230" marT="5230" marB="0" anchor="ctr"/>
                </a:tc>
                <a:tc>
                  <a:txBody>
                    <a:bodyPr/>
                    <a:lstStyle/>
                    <a:p>
                      <a:pPr algn="ctr" rtl="0" fontAlgn="ctr"/>
                      <a:r>
                        <a:rPr lang="en-CA" sz="1100" u="none" strike="noStrike" dirty="0">
                          <a:effectLst/>
                        </a:rPr>
                        <a:t># of papers</a:t>
                      </a:r>
                      <a:endParaRPr lang="en-CA" sz="1100" b="1" i="0" u="none" strike="noStrike" dirty="0">
                        <a:solidFill>
                          <a:srgbClr val="FFFFFF"/>
                        </a:solidFill>
                        <a:effectLst/>
                        <a:latin typeface="Verdana" panose="020B0604030504040204" pitchFamily="34" charset="0"/>
                      </a:endParaRPr>
                    </a:p>
                  </a:txBody>
                  <a:tcPr marL="5230" marR="5230" marT="5230" marB="0" anchor="ctr"/>
                </a:tc>
                <a:tc>
                  <a:txBody>
                    <a:bodyPr/>
                    <a:lstStyle/>
                    <a:p>
                      <a:pPr algn="ctr" rtl="0" fontAlgn="ctr"/>
                      <a:r>
                        <a:rPr lang="en-CA" sz="1100" u="none" strike="noStrike" dirty="0">
                          <a:effectLst/>
                        </a:rPr>
                        <a:t>Pages</a:t>
                      </a:r>
                      <a:endParaRPr lang="en-CA" sz="1100" b="1" i="0" u="none" strike="noStrike" dirty="0">
                        <a:solidFill>
                          <a:srgbClr val="FFFFFF"/>
                        </a:solidFill>
                        <a:effectLst/>
                        <a:latin typeface="Verdana" panose="020B0604030504040204" pitchFamily="34" charset="0"/>
                      </a:endParaRPr>
                    </a:p>
                  </a:txBody>
                  <a:tcPr marL="5230" marR="5230" marT="5230" marB="0" anchor="ctr"/>
                </a:tc>
                <a:extLst>
                  <a:ext uri="{0D108BD9-81ED-4DB2-BD59-A6C34878D82A}">
                    <a16:rowId xmlns="" xmlns:a16="http://schemas.microsoft.com/office/drawing/2014/main" val="1427014501"/>
                  </a:ext>
                </a:extLst>
              </a:tr>
              <a:tr h="348956">
                <a:tc>
                  <a:txBody>
                    <a:bodyPr/>
                    <a:lstStyle/>
                    <a:p>
                      <a:pPr algn="ctr" fontAlgn="b"/>
                      <a:r>
                        <a:rPr lang="en-CA" sz="1100" u="none" strike="noStrike" dirty="0">
                          <a:effectLst/>
                        </a:rPr>
                        <a:t>Jan-18</a:t>
                      </a:r>
                      <a:endParaRPr lang="en-CA" sz="1100" b="0"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61</a:t>
                      </a:r>
                      <a:endParaRPr lang="en-CA" sz="1100" b="0" i="0" u="none" strike="noStrike">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13</a:t>
                      </a:r>
                      <a:endParaRPr lang="en-CA" sz="1100" b="0" i="0" u="none" strike="noStrike">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dirty="0">
                          <a:effectLst/>
                        </a:rPr>
                        <a:t>132</a:t>
                      </a:r>
                      <a:endParaRPr lang="en-CA" sz="1100" b="0" i="0" u="none" strike="noStrike" dirty="0">
                        <a:solidFill>
                          <a:srgbClr val="000000"/>
                        </a:solidFill>
                        <a:effectLst/>
                        <a:latin typeface="Calibri" panose="020F0502020204030204" pitchFamily="34" charset="0"/>
                      </a:endParaRPr>
                    </a:p>
                  </a:txBody>
                  <a:tcPr marL="5230" marR="5230" marT="5230" marB="0" anchor="b"/>
                </a:tc>
                <a:extLst>
                  <a:ext uri="{0D108BD9-81ED-4DB2-BD59-A6C34878D82A}">
                    <a16:rowId xmlns="" xmlns:a16="http://schemas.microsoft.com/office/drawing/2014/main" val="3652009344"/>
                  </a:ext>
                </a:extLst>
              </a:tr>
              <a:tr h="339428">
                <a:tc>
                  <a:txBody>
                    <a:bodyPr/>
                    <a:lstStyle/>
                    <a:p>
                      <a:pPr algn="ctr" fontAlgn="b"/>
                      <a:r>
                        <a:rPr lang="en-CA" sz="1100" u="none" strike="noStrike" dirty="0">
                          <a:effectLst/>
                        </a:rPr>
                        <a:t>Feb-18</a:t>
                      </a:r>
                      <a:endParaRPr lang="en-CA" sz="1100" b="0"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dirty="0">
                          <a:effectLst/>
                        </a:rPr>
                        <a:t>62</a:t>
                      </a:r>
                      <a:endParaRPr lang="en-CA" sz="1100" b="0"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9</a:t>
                      </a:r>
                      <a:endParaRPr lang="en-CA" sz="1100" b="0" i="0" u="none" strike="noStrike">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78</a:t>
                      </a:r>
                      <a:endParaRPr lang="en-CA" sz="1100" b="0" i="0" u="none" strike="noStrike">
                        <a:solidFill>
                          <a:srgbClr val="000000"/>
                        </a:solidFill>
                        <a:effectLst/>
                        <a:latin typeface="Calibri" panose="020F0502020204030204" pitchFamily="34" charset="0"/>
                      </a:endParaRPr>
                    </a:p>
                  </a:txBody>
                  <a:tcPr marL="5230" marR="5230" marT="5230" marB="0" anchor="b"/>
                </a:tc>
                <a:extLst>
                  <a:ext uri="{0D108BD9-81ED-4DB2-BD59-A6C34878D82A}">
                    <a16:rowId xmlns="" xmlns:a16="http://schemas.microsoft.com/office/drawing/2014/main" val="660311919"/>
                  </a:ext>
                </a:extLst>
              </a:tr>
              <a:tr h="339428">
                <a:tc>
                  <a:txBody>
                    <a:bodyPr/>
                    <a:lstStyle/>
                    <a:p>
                      <a:pPr algn="ctr" fontAlgn="b"/>
                      <a:r>
                        <a:rPr lang="en-CA" sz="1100" u="none" strike="noStrike" dirty="0">
                          <a:effectLst/>
                        </a:rPr>
                        <a:t>Apr-18</a:t>
                      </a:r>
                      <a:endParaRPr lang="en-CA" sz="1100" b="0"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63</a:t>
                      </a:r>
                      <a:endParaRPr lang="en-CA" sz="1100" b="0" i="0" u="none" strike="noStrike">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20</a:t>
                      </a:r>
                      <a:endParaRPr lang="en-CA" sz="1100" b="0" i="0" u="none" strike="noStrike">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220</a:t>
                      </a:r>
                      <a:endParaRPr lang="en-CA" sz="1100" b="0" i="0" u="none" strike="noStrike">
                        <a:solidFill>
                          <a:srgbClr val="000000"/>
                        </a:solidFill>
                        <a:effectLst/>
                        <a:latin typeface="Calibri" panose="020F0502020204030204" pitchFamily="34" charset="0"/>
                      </a:endParaRPr>
                    </a:p>
                  </a:txBody>
                  <a:tcPr marL="5230" marR="5230" marT="5230" marB="0" anchor="b"/>
                </a:tc>
                <a:extLst>
                  <a:ext uri="{0D108BD9-81ED-4DB2-BD59-A6C34878D82A}">
                    <a16:rowId xmlns="" xmlns:a16="http://schemas.microsoft.com/office/drawing/2014/main" val="1410138613"/>
                  </a:ext>
                </a:extLst>
              </a:tr>
              <a:tr h="339428">
                <a:tc>
                  <a:txBody>
                    <a:bodyPr/>
                    <a:lstStyle/>
                    <a:p>
                      <a:pPr algn="ctr" fontAlgn="b"/>
                      <a:r>
                        <a:rPr lang="en-CA" sz="1100" u="none" strike="noStrike" dirty="0">
                          <a:effectLst/>
                        </a:rPr>
                        <a:t>May-18</a:t>
                      </a:r>
                      <a:endParaRPr lang="en-CA" sz="1100" b="0"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dirty="0">
                          <a:effectLst/>
                        </a:rPr>
                        <a:t>64</a:t>
                      </a:r>
                      <a:endParaRPr lang="en-CA" sz="1100" b="0"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12</a:t>
                      </a:r>
                      <a:endParaRPr lang="en-CA" sz="1100" b="0" i="0" u="none" strike="noStrike">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132</a:t>
                      </a:r>
                      <a:endParaRPr lang="en-CA" sz="1100" b="0" i="0" u="none" strike="noStrike">
                        <a:solidFill>
                          <a:srgbClr val="000000"/>
                        </a:solidFill>
                        <a:effectLst/>
                        <a:latin typeface="Calibri" panose="020F0502020204030204" pitchFamily="34" charset="0"/>
                      </a:endParaRPr>
                    </a:p>
                  </a:txBody>
                  <a:tcPr marL="5230" marR="5230" marT="5230" marB="0" anchor="b"/>
                </a:tc>
                <a:extLst>
                  <a:ext uri="{0D108BD9-81ED-4DB2-BD59-A6C34878D82A}">
                    <a16:rowId xmlns="" xmlns:a16="http://schemas.microsoft.com/office/drawing/2014/main" val="2993738223"/>
                  </a:ext>
                </a:extLst>
              </a:tr>
              <a:tr h="339428">
                <a:tc>
                  <a:txBody>
                    <a:bodyPr/>
                    <a:lstStyle/>
                    <a:p>
                      <a:pPr algn="ctr" fontAlgn="b"/>
                      <a:r>
                        <a:rPr lang="en-CA" sz="1100" u="none" strike="noStrike" dirty="0">
                          <a:effectLst/>
                        </a:rPr>
                        <a:t>Jul-18</a:t>
                      </a:r>
                      <a:endParaRPr lang="en-CA" sz="1100" b="0"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dirty="0">
                          <a:effectLst/>
                        </a:rPr>
                        <a:t>65</a:t>
                      </a:r>
                      <a:endParaRPr lang="en-CA" sz="1100" b="0"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14</a:t>
                      </a:r>
                      <a:endParaRPr lang="en-CA" sz="1100" b="0" i="0" u="none" strike="noStrike">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150</a:t>
                      </a:r>
                      <a:endParaRPr lang="en-CA" sz="1100" b="0" i="0" u="none" strike="noStrike">
                        <a:solidFill>
                          <a:srgbClr val="000000"/>
                        </a:solidFill>
                        <a:effectLst/>
                        <a:latin typeface="Calibri" panose="020F0502020204030204" pitchFamily="34" charset="0"/>
                      </a:endParaRPr>
                    </a:p>
                  </a:txBody>
                  <a:tcPr marL="5230" marR="5230" marT="5230" marB="0" anchor="b"/>
                </a:tc>
                <a:extLst>
                  <a:ext uri="{0D108BD9-81ED-4DB2-BD59-A6C34878D82A}">
                    <a16:rowId xmlns="" xmlns:a16="http://schemas.microsoft.com/office/drawing/2014/main" val="1969844924"/>
                  </a:ext>
                </a:extLst>
              </a:tr>
              <a:tr h="339428">
                <a:tc>
                  <a:txBody>
                    <a:bodyPr/>
                    <a:lstStyle/>
                    <a:p>
                      <a:pPr algn="ctr" fontAlgn="b"/>
                      <a:r>
                        <a:rPr lang="en-CA" sz="1100" u="none" strike="noStrike" dirty="0">
                          <a:effectLst/>
                        </a:rPr>
                        <a:t>Aug-18</a:t>
                      </a:r>
                      <a:endParaRPr lang="en-CA" sz="1100" b="0"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66</a:t>
                      </a:r>
                      <a:endParaRPr lang="en-CA" sz="1100" b="0" i="0" u="none" strike="noStrike">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dirty="0">
                          <a:effectLst/>
                        </a:rPr>
                        <a:t>17</a:t>
                      </a:r>
                      <a:endParaRPr lang="en-CA" sz="1100" b="0"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dirty="0">
                          <a:effectLst/>
                        </a:rPr>
                        <a:t>162</a:t>
                      </a:r>
                      <a:endParaRPr lang="en-CA" sz="1100" b="0" i="0" u="none" strike="noStrike" dirty="0">
                        <a:solidFill>
                          <a:srgbClr val="000000"/>
                        </a:solidFill>
                        <a:effectLst/>
                        <a:latin typeface="Calibri" panose="020F0502020204030204" pitchFamily="34" charset="0"/>
                      </a:endParaRPr>
                    </a:p>
                  </a:txBody>
                  <a:tcPr marL="5230" marR="5230" marT="5230" marB="0" anchor="b"/>
                </a:tc>
                <a:extLst>
                  <a:ext uri="{0D108BD9-81ED-4DB2-BD59-A6C34878D82A}">
                    <a16:rowId xmlns="" xmlns:a16="http://schemas.microsoft.com/office/drawing/2014/main" val="1125533680"/>
                  </a:ext>
                </a:extLst>
              </a:tr>
              <a:tr h="339428">
                <a:tc>
                  <a:txBody>
                    <a:bodyPr/>
                    <a:lstStyle/>
                    <a:p>
                      <a:pPr algn="ctr" fontAlgn="b"/>
                      <a:r>
                        <a:rPr lang="en-CA" sz="1100" u="none" strike="noStrike" dirty="0">
                          <a:effectLst/>
                        </a:rPr>
                        <a:t>Sep-18</a:t>
                      </a:r>
                      <a:endParaRPr lang="en-CA" sz="1100" b="0"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67</a:t>
                      </a:r>
                      <a:endParaRPr lang="en-CA" sz="1100" b="0" i="0" u="none" strike="noStrike">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dirty="0">
                          <a:effectLst/>
                        </a:rPr>
                        <a:t>13</a:t>
                      </a:r>
                      <a:endParaRPr lang="en-CA" sz="1100" b="0"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120</a:t>
                      </a:r>
                      <a:endParaRPr lang="en-CA" sz="1100" b="0" i="0" u="none" strike="noStrike">
                        <a:solidFill>
                          <a:srgbClr val="000000"/>
                        </a:solidFill>
                        <a:effectLst/>
                        <a:latin typeface="Calibri" panose="020F0502020204030204" pitchFamily="34" charset="0"/>
                      </a:endParaRPr>
                    </a:p>
                  </a:txBody>
                  <a:tcPr marL="5230" marR="5230" marT="5230" marB="0" anchor="b"/>
                </a:tc>
                <a:extLst>
                  <a:ext uri="{0D108BD9-81ED-4DB2-BD59-A6C34878D82A}">
                    <a16:rowId xmlns="" xmlns:a16="http://schemas.microsoft.com/office/drawing/2014/main" val="322471991"/>
                  </a:ext>
                </a:extLst>
              </a:tr>
              <a:tr h="339428">
                <a:tc>
                  <a:txBody>
                    <a:bodyPr/>
                    <a:lstStyle/>
                    <a:p>
                      <a:pPr algn="ctr" fontAlgn="b"/>
                      <a:r>
                        <a:rPr lang="en-CA" sz="1100" u="none" strike="noStrike" dirty="0">
                          <a:effectLst/>
                        </a:rPr>
                        <a:t>Sep-18</a:t>
                      </a:r>
                      <a:endParaRPr lang="en-CA" sz="1100" b="0"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68</a:t>
                      </a:r>
                      <a:endParaRPr lang="en-CA" sz="1100" b="0" i="0" u="none" strike="noStrike">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dirty="0">
                          <a:effectLst/>
                        </a:rPr>
                        <a:t>16</a:t>
                      </a:r>
                      <a:endParaRPr lang="en-CA" sz="1100" b="0"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192</a:t>
                      </a:r>
                      <a:endParaRPr lang="en-CA" sz="1100" b="0" i="0" u="none" strike="noStrike">
                        <a:solidFill>
                          <a:srgbClr val="000000"/>
                        </a:solidFill>
                        <a:effectLst/>
                        <a:latin typeface="Calibri" panose="020F0502020204030204" pitchFamily="34" charset="0"/>
                      </a:endParaRPr>
                    </a:p>
                  </a:txBody>
                  <a:tcPr marL="5230" marR="5230" marT="5230" marB="0" anchor="b"/>
                </a:tc>
                <a:extLst>
                  <a:ext uri="{0D108BD9-81ED-4DB2-BD59-A6C34878D82A}">
                    <a16:rowId xmlns="" xmlns:a16="http://schemas.microsoft.com/office/drawing/2014/main" val="3071625515"/>
                  </a:ext>
                </a:extLst>
              </a:tr>
              <a:tr h="339428">
                <a:tc>
                  <a:txBody>
                    <a:bodyPr/>
                    <a:lstStyle/>
                    <a:p>
                      <a:pPr algn="ctr" fontAlgn="b"/>
                      <a:r>
                        <a:rPr lang="en-CA" sz="1100" u="none" strike="noStrike" dirty="0">
                          <a:effectLst/>
                        </a:rPr>
                        <a:t>Oct-18</a:t>
                      </a:r>
                      <a:endParaRPr lang="en-CA" sz="1100" b="0"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69</a:t>
                      </a:r>
                      <a:endParaRPr lang="en-CA" sz="1100" b="0" i="0" u="none" strike="noStrike">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dirty="0">
                          <a:effectLst/>
                        </a:rPr>
                        <a:t>17</a:t>
                      </a:r>
                      <a:endParaRPr lang="en-CA" sz="1100" b="0"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206</a:t>
                      </a:r>
                      <a:endParaRPr lang="en-CA" sz="1100" b="0" i="0" u="none" strike="noStrike">
                        <a:solidFill>
                          <a:srgbClr val="000000"/>
                        </a:solidFill>
                        <a:effectLst/>
                        <a:latin typeface="Calibri" panose="020F0502020204030204" pitchFamily="34" charset="0"/>
                      </a:endParaRPr>
                    </a:p>
                  </a:txBody>
                  <a:tcPr marL="5230" marR="5230" marT="5230" marB="0" anchor="b"/>
                </a:tc>
                <a:extLst>
                  <a:ext uri="{0D108BD9-81ED-4DB2-BD59-A6C34878D82A}">
                    <a16:rowId xmlns="" xmlns:a16="http://schemas.microsoft.com/office/drawing/2014/main" val="311507012"/>
                  </a:ext>
                </a:extLst>
              </a:tr>
              <a:tr h="339428">
                <a:tc>
                  <a:txBody>
                    <a:bodyPr/>
                    <a:lstStyle/>
                    <a:p>
                      <a:pPr algn="ctr" fontAlgn="b"/>
                      <a:r>
                        <a:rPr lang="en-CA" sz="1100" u="none" strike="noStrike" dirty="0">
                          <a:effectLst/>
                        </a:rPr>
                        <a:t>Nov-18</a:t>
                      </a:r>
                      <a:endParaRPr lang="en-CA" sz="1100" b="0"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70</a:t>
                      </a:r>
                      <a:endParaRPr lang="en-CA" sz="1100" b="0" i="0" u="none" strike="noStrike">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11</a:t>
                      </a:r>
                      <a:endParaRPr lang="en-CA" sz="1100" b="0" i="0" u="none" strike="noStrike">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dirty="0">
                          <a:effectLst/>
                        </a:rPr>
                        <a:t>70</a:t>
                      </a:r>
                      <a:endParaRPr lang="en-CA" sz="1100" b="0" i="0" u="none" strike="noStrike" dirty="0">
                        <a:solidFill>
                          <a:srgbClr val="000000"/>
                        </a:solidFill>
                        <a:effectLst/>
                        <a:latin typeface="Calibri" panose="020F0502020204030204" pitchFamily="34" charset="0"/>
                      </a:endParaRPr>
                    </a:p>
                  </a:txBody>
                  <a:tcPr marL="5230" marR="5230" marT="5230" marB="0" anchor="b"/>
                </a:tc>
                <a:extLst>
                  <a:ext uri="{0D108BD9-81ED-4DB2-BD59-A6C34878D82A}">
                    <a16:rowId xmlns="" xmlns:a16="http://schemas.microsoft.com/office/drawing/2014/main" val="561631285"/>
                  </a:ext>
                </a:extLst>
              </a:tr>
              <a:tr h="339428">
                <a:tc>
                  <a:txBody>
                    <a:bodyPr/>
                    <a:lstStyle/>
                    <a:p>
                      <a:pPr algn="ctr" fontAlgn="b"/>
                      <a:r>
                        <a:rPr lang="en-CA" sz="1100" u="none" strike="noStrike" dirty="0">
                          <a:effectLst/>
                        </a:rPr>
                        <a:t>Nov-18</a:t>
                      </a:r>
                      <a:endParaRPr lang="en-CA" sz="1100" b="0"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71</a:t>
                      </a:r>
                      <a:endParaRPr lang="en-CA" sz="1100" b="0" i="0" u="none" strike="noStrike">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14</a:t>
                      </a:r>
                      <a:endParaRPr lang="en-CA" sz="1100" b="0" i="0" u="none" strike="noStrike">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146</a:t>
                      </a:r>
                      <a:endParaRPr lang="en-CA" sz="1100" b="0" i="0" u="none" strike="noStrike">
                        <a:solidFill>
                          <a:srgbClr val="000000"/>
                        </a:solidFill>
                        <a:effectLst/>
                        <a:latin typeface="Calibri" panose="020F0502020204030204" pitchFamily="34" charset="0"/>
                      </a:endParaRPr>
                    </a:p>
                  </a:txBody>
                  <a:tcPr marL="5230" marR="5230" marT="5230" marB="0" anchor="b"/>
                </a:tc>
                <a:extLst>
                  <a:ext uri="{0D108BD9-81ED-4DB2-BD59-A6C34878D82A}">
                    <a16:rowId xmlns="" xmlns:a16="http://schemas.microsoft.com/office/drawing/2014/main" val="2740940589"/>
                  </a:ext>
                </a:extLst>
              </a:tr>
              <a:tr h="339428">
                <a:tc>
                  <a:txBody>
                    <a:bodyPr/>
                    <a:lstStyle/>
                    <a:p>
                      <a:pPr algn="ctr" fontAlgn="b"/>
                      <a:r>
                        <a:rPr lang="en-CA" sz="1100" u="none" strike="noStrike" dirty="0">
                          <a:effectLst/>
                        </a:rPr>
                        <a:t>Dec-18</a:t>
                      </a:r>
                      <a:endParaRPr lang="en-CA" sz="1100" b="0"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dirty="0">
                          <a:effectLst/>
                        </a:rPr>
                        <a:t>72</a:t>
                      </a:r>
                      <a:endParaRPr lang="en-CA" sz="1100" b="0"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a:effectLst/>
                        </a:rPr>
                        <a:t>25</a:t>
                      </a:r>
                      <a:endParaRPr lang="en-CA" sz="1100" b="0" i="0" u="none" strike="noStrike">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u="none" strike="noStrike" dirty="0">
                          <a:effectLst/>
                        </a:rPr>
                        <a:t>258</a:t>
                      </a:r>
                      <a:endParaRPr lang="en-CA" sz="1100" b="0" i="0" u="none" strike="noStrike" dirty="0">
                        <a:solidFill>
                          <a:srgbClr val="000000"/>
                        </a:solidFill>
                        <a:effectLst/>
                        <a:latin typeface="Calibri" panose="020F0502020204030204" pitchFamily="34" charset="0"/>
                      </a:endParaRPr>
                    </a:p>
                  </a:txBody>
                  <a:tcPr marL="5230" marR="5230" marT="5230" marB="0" anchor="b"/>
                </a:tc>
                <a:extLst>
                  <a:ext uri="{0D108BD9-81ED-4DB2-BD59-A6C34878D82A}">
                    <a16:rowId xmlns="" xmlns:a16="http://schemas.microsoft.com/office/drawing/2014/main" val="2966985393"/>
                  </a:ext>
                </a:extLst>
              </a:tr>
              <a:tr h="339428">
                <a:tc>
                  <a:txBody>
                    <a:bodyPr/>
                    <a:lstStyle/>
                    <a:p>
                      <a:pPr algn="ctr" fontAlgn="b"/>
                      <a:r>
                        <a:rPr lang="en-CA" sz="1100" u="none" strike="noStrike" dirty="0">
                          <a:effectLst/>
                        </a:rPr>
                        <a:t>Total </a:t>
                      </a:r>
                      <a:endParaRPr lang="en-CA" sz="1100" b="0"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b="1" u="none" strike="noStrike" dirty="0">
                          <a:effectLst/>
                        </a:rPr>
                        <a:t>13 volumes </a:t>
                      </a:r>
                      <a:endParaRPr lang="en-CA" sz="1100" b="1"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b="1" u="none" strike="noStrike" dirty="0">
                          <a:effectLst/>
                        </a:rPr>
                        <a:t>181 Papers</a:t>
                      </a:r>
                      <a:endParaRPr lang="en-CA" sz="1100" b="1" i="0" u="none" strike="noStrike" dirty="0">
                        <a:solidFill>
                          <a:srgbClr val="000000"/>
                        </a:solidFill>
                        <a:effectLst/>
                        <a:latin typeface="Calibri" panose="020F0502020204030204" pitchFamily="34" charset="0"/>
                      </a:endParaRPr>
                    </a:p>
                  </a:txBody>
                  <a:tcPr marL="5230" marR="5230" marT="5230" marB="0" anchor="b"/>
                </a:tc>
                <a:tc>
                  <a:txBody>
                    <a:bodyPr/>
                    <a:lstStyle/>
                    <a:p>
                      <a:pPr algn="ctr" fontAlgn="b"/>
                      <a:r>
                        <a:rPr lang="en-CA" sz="1100" b="1" u="none" strike="noStrike" dirty="0">
                          <a:effectLst/>
                        </a:rPr>
                        <a:t>1866 Pages</a:t>
                      </a:r>
                      <a:endParaRPr lang="en-CA" sz="1100" b="1" i="0" u="none" strike="noStrike" dirty="0">
                        <a:solidFill>
                          <a:srgbClr val="000000"/>
                        </a:solidFill>
                        <a:effectLst/>
                        <a:latin typeface="Calibri" panose="020F0502020204030204" pitchFamily="34" charset="0"/>
                      </a:endParaRPr>
                    </a:p>
                  </a:txBody>
                  <a:tcPr marL="5230" marR="5230" marT="5230" marB="0" anchor="b"/>
                </a:tc>
                <a:extLst>
                  <a:ext uri="{0D108BD9-81ED-4DB2-BD59-A6C34878D82A}">
                    <a16:rowId xmlns="" xmlns:a16="http://schemas.microsoft.com/office/drawing/2014/main" val="2412778442"/>
                  </a:ext>
                </a:extLst>
              </a:tr>
            </a:tbl>
          </a:graphicData>
        </a:graphic>
      </p:graphicFrame>
      <p:sp>
        <p:nvSpPr>
          <p:cNvPr id="6" name="Title 5"/>
          <p:cNvSpPr>
            <a:spLocks noGrp="1"/>
          </p:cNvSpPr>
          <p:nvPr>
            <p:ph type="title"/>
          </p:nvPr>
        </p:nvSpPr>
        <p:spPr>
          <a:xfrm>
            <a:off x="179512" y="476672"/>
            <a:ext cx="7848872" cy="772666"/>
          </a:xfrm>
        </p:spPr>
        <p:txBody>
          <a:bodyPr>
            <a:normAutofit fontScale="90000"/>
          </a:bodyPr>
          <a:lstStyle/>
          <a:p>
            <a:r>
              <a:rPr lang="en-CA" sz="2700" dirty="0">
                <a:latin typeface="Times New Roman" panose="02020603050405020304" pitchFamily="18" charset="0"/>
                <a:cs typeface="Times New Roman" panose="02020603050405020304" pitchFamily="18" charset="0"/>
              </a:rPr>
              <a:t/>
            </a:r>
            <a:br>
              <a:rPr lang="en-CA" sz="2700" dirty="0">
                <a:latin typeface="Times New Roman" panose="02020603050405020304" pitchFamily="18" charset="0"/>
                <a:cs typeface="Times New Roman" panose="02020603050405020304" pitchFamily="18" charset="0"/>
              </a:rPr>
            </a:br>
            <a:r>
              <a:rPr lang="en-CA" sz="2700" dirty="0" smtClean="0">
                <a:cs typeface="Times New Roman" panose="02020603050405020304" pitchFamily="18" charset="0"/>
              </a:rPr>
              <a:t>6.  TP </a:t>
            </a:r>
            <a:r>
              <a:rPr lang="en-CA" sz="2700" dirty="0">
                <a:cs typeface="Times New Roman" panose="02020603050405020304" pitchFamily="18" charset="0"/>
              </a:rPr>
              <a:t>Publication Statistics: 2018</a:t>
            </a:r>
            <a:br>
              <a:rPr lang="en-CA" sz="2700" dirty="0">
                <a:cs typeface="Times New Roman" panose="02020603050405020304" pitchFamily="18" charset="0"/>
              </a:rPr>
            </a:br>
            <a:r>
              <a:rPr lang="en-CA" sz="2700" dirty="0" smtClean="0">
                <a:solidFill>
                  <a:srgbClr val="FF0000"/>
                </a:solidFill>
                <a:cs typeface="Times New Roman" panose="02020603050405020304" pitchFamily="18" charset="0"/>
              </a:rPr>
              <a:t>(</a:t>
            </a:r>
            <a:r>
              <a:rPr lang="en-CA" sz="2700" dirty="0">
                <a:solidFill>
                  <a:srgbClr val="FF0000"/>
                </a:solidFill>
                <a:cs typeface="Times New Roman" panose="02020603050405020304" pitchFamily="18" charset="0"/>
              </a:rPr>
              <a:t>2016: 8 volumes, 151 papers, 1584 pages)</a:t>
            </a:r>
            <a:r>
              <a:rPr lang="en-CA" sz="2700" dirty="0">
                <a:cs typeface="Times New Roman" panose="02020603050405020304" pitchFamily="18" charset="0"/>
              </a:rPr>
              <a:t/>
            </a:r>
            <a:br>
              <a:rPr lang="en-CA" sz="2700" dirty="0">
                <a:cs typeface="Times New Roman" panose="02020603050405020304" pitchFamily="18" charset="0"/>
              </a:rPr>
            </a:br>
            <a:endParaRPr lang="en-CA" sz="2700" dirty="0">
              <a:solidFill>
                <a:srgbClr val="FF0000"/>
              </a:solidFill>
              <a:cs typeface="Times New Roman" panose="02020603050405020304" pitchFamily="18" charset="0"/>
            </a:endParaRPr>
          </a:p>
        </p:txBody>
      </p:sp>
      <p:sp>
        <p:nvSpPr>
          <p:cNvPr id="2" name="바닥글 개체 틀 1">
            <a:extLst>
              <a:ext uri="{FF2B5EF4-FFF2-40B4-BE49-F238E27FC236}">
                <a16:creationId xmlns="" xmlns:a16="http://schemas.microsoft.com/office/drawing/2014/main" id="{E6CDBEB6-AA08-41C5-A3F0-E9B357DFEBEF}"/>
              </a:ext>
            </a:extLst>
          </p:cNvPr>
          <p:cNvSpPr>
            <a:spLocks noGrp="1"/>
          </p:cNvSpPr>
          <p:nvPr>
            <p:ph type="ftr" sz="quarter" idx="3"/>
          </p:nvPr>
        </p:nvSpPr>
        <p:spPr>
          <a:xfrm>
            <a:off x="287424" y="6437313"/>
            <a:ext cx="8605056" cy="231775"/>
          </a:xfrm>
        </p:spPr>
        <p:txBody>
          <a:bodyPr/>
          <a:lstStyle/>
          <a:p>
            <a:r>
              <a:rPr lang="nl-NL" dirty="0"/>
              <a:t>WCTRS General Assembly  -  Mumbai </a:t>
            </a:r>
            <a:r>
              <a:rPr lang="nl-NL" dirty="0" smtClean="0"/>
              <a:t>2019						</a:t>
            </a:r>
            <a:fld id="{58626122-20DC-4E2D-A597-46CBA1B6F9C0}" type="slidenum">
              <a:rPr lang="nl-NL" smtClean="0"/>
              <a:t>13</a:t>
            </a:fld>
            <a:endParaRPr lang="de-DE" dirty="0"/>
          </a:p>
        </p:txBody>
      </p:sp>
    </p:spTree>
    <p:extLst>
      <p:ext uri="{BB962C8B-B14F-4D97-AF65-F5344CB8AC3E}">
        <p14:creationId xmlns:p14="http://schemas.microsoft.com/office/powerpoint/2010/main" val="3166033338"/>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488950"/>
            <a:ext cx="7921576" cy="838200"/>
          </a:xfrm>
        </p:spPr>
        <p:txBody>
          <a:bodyPr/>
          <a:lstStyle/>
          <a:p>
            <a:pPr marL="0" indent="0">
              <a:buNone/>
            </a:pPr>
            <a:r>
              <a:rPr lang="en-GB" sz="2200" dirty="0" smtClean="0"/>
              <a:t>6. </a:t>
            </a:r>
            <a:r>
              <a:rPr lang="en-CA" sz="2200" dirty="0">
                <a:solidFill>
                  <a:srgbClr val="CC0000"/>
                </a:solidFill>
                <a:cs typeface="times" panose="02020603050405020304" pitchFamily="18" charset="0"/>
              </a:rPr>
              <a:t>TP </a:t>
            </a:r>
            <a:r>
              <a:rPr lang="en-CA" sz="2200" dirty="0" err="1">
                <a:solidFill>
                  <a:srgbClr val="CC0000"/>
                </a:solidFill>
                <a:cs typeface="times" panose="02020603050405020304" pitchFamily="18" charset="0"/>
              </a:rPr>
              <a:t>CitesScores</a:t>
            </a:r>
            <a:r>
              <a:rPr lang="en-CA" sz="2200" dirty="0">
                <a:solidFill>
                  <a:srgbClr val="CC0000"/>
                </a:solidFill>
                <a:cs typeface="times" panose="02020603050405020304" pitchFamily="18" charset="0"/>
              </a:rPr>
              <a:t> Jumped 2.36 (2015) </a:t>
            </a:r>
            <a:r>
              <a:rPr lang="en-CA" sz="2200" dirty="0">
                <a:solidFill>
                  <a:srgbClr val="CC0000"/>
                </a:solidFill>
                <a:cs typeface="times" panose="02020603050405020304" pitchFamily="18" charset="0"/>
                <a:sym typeface="Wingdings" panose="05000000000000000000" pitchFamily="2" charset="2"/>
              </a:rPr>
              <a:t>3.73</a:t>
            </a:r>
            <a:r>
              <a:rPr lang="en-CA" sz="2200" dirty="0">
                <a:solidFill>
                  <a:srgbClr val="CC0000"/>
                </a:solidFill>
                <a:cs typeface="times" panose="02020603050405020304" pitchFamily="18" charset="0"/>
              </a:rPr>
              <a:t> (2018) </a:t>
            </a:r>
            <a:br>
              <a:rPr lang="en-CA" sz="2200" dirty="0">
                <a:solidFill>
                  <a:srgbClr val="CC0000"/>
                </a:solidFill>
                <a:cs typeface="times" panose="02020603050405020304" pitchFamily="18" charset="0"/>
              </a:rPr>
            </a:br>
            <a:r>
              <a:rPr lang="en-CA" sz="2200" dirty="0">
                <a:cs typeface="times" panose="02020603050405020304" pitchFamily="18" charset="0"/>
              </a:rPr>
              <a:t>(2013-17 docs published)</a:t>
            </a:r>
          </a:p>
        </p:txBody>
      </p:sp>
      <p:sp>
        <p:nvSpPr>
          <p:cNvPr id="3" name="Content Placeholder 2"/>
          <p:cNvSpPr>
            <a:spLocks noGrp="1"/>
          </p:cNvSpPr>
          <p:nvPr>
            <p:ph idx="1"/>
          </p:nvPr>
        </p:nvSpPr>
        <p:spPr>
          <a:xfrm>
            <a:off x="250825" y="2169339"/>
            <a:ext cx="8640763" cy="3923485"/>
          </a:xfrm>
        </p:spPr>
        <p:txBody>
          <a:bodyPr/>
          <a:lstStyle/>
          <a:p>
            <a:pPr marL="0" indent="0">
              <a:buNone/>
            </a:pPr>
            <a:endParaRPr lang="en-CA" sz="1800" dirty="0">
              <a:latin typeface="times" panose="02020603050405020304" pitchFamily="18" charset="0"/>
              <a:cs typeface="times" panose="02020603050405020304" pitchFamily="18" charset="0"/>
            </a:endParaRPr>
          </a:p>
          <a:p>
            <a:pPr marL="0" indent="0">
              <a:buNone/>
            </a:pPr>
            <a:endParaRPr lang="en-GB" dirty="0"/>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2019						</a:t>
            </a:r>
            <a:fld id="{5D46D56F-41C5-43AA-BB9E-8F3D878BC5E2}" type="slidenum">
              <a:rPr lang="nl-NL"/>
              <a:pPr/>
              <a:t>14</a:t>
            </a:fld>
            <a:endParaRPr lang="nl-NL" dirty="0"/>
          </a:p>
        </p:txBody>
      </p:sp>
      <p:pic>
        <p:nvPicPr>
          <p:cNvPr id="5" name="그림 10">
            <a:extLst>
              <a:ext uri="{FF2B5EF4-FFF2-40B4-BE49-F238E27FC236}">
                <a16:creationId xmlns="" xmlns:a16="http://schemas.microsoft.com/office/drawing/2014/main" id="{1FFD9E63-814B-493B-81B1-D134EA0B2510}"/>
              </a:ext>
            </a:extLst>
          </p:cNvPr>
          <p:cNvPicPr>
            <a:picLocks noChangeAspect="1"/>
          </p:cNvPicPr>
          <p:nvPr/>
        </p:nvPicPr>
        <p:blipFill rotWithShape="1">
          <a:blip r:embed="rId2"/>
          <a:srcRect l="970" t="2169" r="4854" b="1505"/>
          <a:stretch/>
        </p:blipFill>
        <p:spPr>
          <a:xfrm>
            <a:off x="481510" y="1484784"/>
            <a:ext cx="7962743" cy="4881762"/>
          </a:xfrm>
          <a:prstGeom prst="rect">
            <a:avLst/>
          </a:prstGeom>
          <a:ln>
            <a:solidFill>
              <a:schemeClr val="bg1"/>
            </a:solidFill>
          </a:ln>
        </p:spPr>
      </p:pic>
      <p:pic>
        <p:nvPicPr>
          <p:cNvPr id="6" name="Picture 5"/>
          <p:cNvPicPr>
            <a:picLocks noChangeAspect="1"/>
          </p:cNvPicPr>
          <p:nvPr/>
        </p:nvPicPr>
        <p:blipFill>
          <a:blip r:embed="rId3"/>
          <a:stretch>
            <a:fillRect/>
          </a:stretch>
        </p:blipFill>
        <p:spPr>
          <a:xfrm>
            <a:off x="5908482" y="3162841"/>
            <a:ext cx="3206774" cy="719390"/>
          </a:xfrm>
          <a:prstGeom prst="rect">
            <a:avLst/>
          </a:prstGeom>
        </p:spPr>
      </p:pic>
    </p:spTree>
    <p:extLst>
      <p:ext uri="{BB962C8B-B14F-4D97-AF65-F5344CB8AC3E}">
        <p14:creationId xmlns:p14="http://schemas.microsoft.com/office/powerpoint/2010/main" val="946122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488950"/>
            <a:ext cx="7777560" cy="838200"/>
          </a:xfrm>
        </p:spPr>
        <p:txBody>
          <a:bodyPr/>
          <a:lstStyle/>
          <a:p>
            <a:pPr marL="0" indent="0">
              <a:buNone/>
            </a:pPr>
            <a:r>
              <a:rPr lang="en-GB" dirty="0" smtClean="0"/>
              <a:t>6</a:t>
            </a:r>
            <a:r>
              <a:rPr lang="en-GB" sz="2400" dirty="0" smtClean="0"/>
              <a:t>. </a:t>
            </a:r>
            <a:r>
              <a:rPr lang="en-CA" sz="2400" dirty="0">
                <a:cs typeface="times" panose="02020603050405020304" pitchFamily="18" charset="0"/>
              </a:rPr>
              <a:t>Acceptance Rates: 2018 Processed Papers</a:t>
            </a:r>
            <a:br>
              <a:rPr lang="en-CA" sz="2400" dirty="0">
                <a:cs typeface="times" panose="02020603050405020304" pitchFamily="18" charset="0"/>
              </a:rPr>
            </a:br>
            <a:r>
              <a:rPr lang="en-CA" sz="2400" dirty="0">
                <a:cs typeface="times" panose="02020603050405020304" pitchFamily="18" charset="0"/>
              </a:rPr>
              <a:t>Submitted vs. SI-VSI Papers</a:t>
            </a:r>
          </a:p>
        </p:txBody>
      </p:sp>
      <p:sp>
        <p:nvSpPr>
          <p:cNvPr id="3" name="Content Placeholder 2"/>
          <p:cNvSpPr>
            <a:spLocks noGrp="1"/>
          </p:cNvSpPr>
          <p:nvPr>
            <p:ph idx="1"/>
          </p:nvPr>
        </p:nvSpPr>
        <p:spPr/>
        <p:txBody>
          <a:bodyPr/>
          <a:lstStyle/>
          <a:p>
            <a:pPr marL="180975" lvl="1" indent="0">
              <a:buNone/>
            </a:pPr>
            <a:endParaRPr lang="en-CA" sz="3400" b="1" dirty="0" smtClean="0">
              <a:solidFill>
                <a:srgbClr val="0066FF"/>
              </a:solidFill>
              <a:latin typeface="times" panose="02020603050405020304" pitchFamily="18" charset="0"/>
              <a:cs typeface="times" panose="02020603050405020304" pitchFamily="18" charset="0"/>
            </a:endParaRPr>
          </a:p>
          <a:p>
            <a:pPr lvl="1"/>
            <a:r>
              <a:rPr lang="en-CA" sz="3400" b="1" dirty="0" smtClean="0">
                <a:solidFill>
                  <a:srgbClr val="0066FF"/>
                </a:solidFill>
                <a:latin typeface="times" panose="02020603050405020304" pitchFamily="18" charset="0"/>
                <a:cs typeface="times" panose="02020603050405020304" pitchFamily="18" charset="0"/>
              </a:rPr>
              <a:t>Regular </a:t>
            </a:r>
            <a:r>
              <a:rPr lang="en-CA" sz="3400" b="1" dirty="0">
                <a:solidFill>
                  <a:srgbClr val="0066FF"/>
                </a:solidFill>
                <a:latin typeface="times" panose="02020603050405020304" pitchFamily="18" charset="0"/>
                <a:cs typeface="times" panose="02020603050405020304" pitchFamily="18" charset="0"/>
              </a:rPr>
              <a:t>Issue (submitted) papers:  </a:t>
            </a:r>
            <a:r>
              <a:rPr lang="en-CA" sz="3400" b="1" dirty="0" smtClean="0">
                <a:solidFill>
                  <a:srgbClr val="0066FF"/>
                </a:solidFill>
                <a:latin typeface="times" panose="02020603050405020304" pitchFamily="18" charset="0"/>
                <a:cs typeface="times" panose="02020603050405020304" pitchFamily="18" charset="0"/>
              </a:rPr>
              <a:t>23%</a:t>
            </a:r>
          </a:p>
          <a:p>
            <a:pPr lvl="1"/>
            <a:r>
              <a:rPr lang="en-CA" sz="3600" b="1" dirty="0" smtClean="0">
                <a:solidFill>
                  <a:srgbClr val="0066FF"/>
                </a:solidFill>
                <a:latin typeface="times" panose="02020603050405020304" pitchFamily="18" charset="0"/>
                <a:cs typeface="times" panose="02020603050405020304" pitchFamily="18" charset="0"/>
              </a:rPr>
              <a:t>Special </a:t>
            </a:r>
            <a:r>
              <a:rPr lang="en-CA" sz="3600" b="1" dirty="0">
                <a:solidFill>
                  <a:srgbClr val="0066FF"/>
                </a:solidFill>
                <a:latin typeface="times" panose="02020603050405020304" pitchFamily="18" charset="0"/>
                <a:cs typeface="times" panose="02020603050405020304" pitchFamily="18" charset="0"/>
              </a:rPr>
              <a:t>Issues; Virtual SI: 51%</a:t>
            </a:r>
          </a:p>
          <a:p>
            <a:pPr marL="0" indent="0">
              <a:buNone/>
            </a:pPr>
            <a:endParaRPr lang="en-GB" dirty="0"/>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2019						</a:t>
            </a:r>
            <a:fld id="{5D46D56F-41C5-43AA-BB9E-8F3D878BC5E2}" type="slidenum">
              <a:rPr lang="nl-NL"/>
              <a:pPr/>
              <a:t>15</a:t>
            </a:fld>
            <a:endParaRPr lang="nl-NL" dirty="0"/>
          </a:p>
        </p:txBody>
      </p:sp>
    </p:spTree>
    <p:extLst>
      <p:ext uri="{BB962C8B-B14F-4D97-AF65-F5344CB8AC3E}">
        <p14:creationId xmlns:p14="http://schemas.microsoft.com/office/powerpoint/2010/main" val="4247240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488950"/>
            <a:ext cx="7669610" cy="838200"/>
          </a:xfrm>
        </p:spPr>
        <p:txBody>
          <a:bodyPr/>
          <a:lstStyle/>
          <a:p>
            <a:pPr marL="0" indent="0">
              <a:buNone/>
            </a:pPr>
            <a:r>
              <a:rPr lang="en-GB" sz="2400" dirty="0" smtClean="0"/>
              <a:t>6. </a:t>
            </a:r>
            <a:r>
              <a:rPr lang="en-GB" sz="2400" dirty="0">
                <a:solidFill>
                  <a:srgbClr val="FF0000"/>
                </a:solidFill>
              </a:rPr>
              <a:t>Submitted Articles by Region 2015 – 2019 (April)</a:t>
            </a:r>
          </a:p>
        </p:txBody>
      </p:sp>
      <p:sp>
        <p:nvSpPr>
          <p:cNvPr id="3" name="Content Placeholder 2"/>
          <p:cNvSpPr>
            <a:spLocks noGrp="1"/>
          </p:cNvSpPr>
          <p:nvPr>
            <p:ph idx="1"/>
          </p:nvPr>
        </p:nvSpPr>
        <p:spPr>
          <a:xfrm>
            <a:off x="250825" y="1412776"/>
            <a:ext cx="8640763" cy="4824536"/>
          </a:xfrm>
        </p:spPr>
        <p:txBody>
          <a:bodyPr/>
          <a:lstStyle/>
          <a:p>
            <a:pPr marL="0" indent="0">
              <a:buNone/>
            </a:pPr>
            <a:endParaRPr lang="en-GB" b="1" dirty="0"/>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2019						</a:t>
            </a:r>
            <a:fld id="{5D46D56F-41C5-43AA-BB9E-8F3D878BC5E2}" type="slidenum">
              <a:rPr lang="nl-NL"/>
              <a:pPr/>
              <a:t>16</a:t>
            </a:fld>
            <a:endParaRPr lang="nl-NL" dirty="0"/>
          </a:p>
        </p:txBody>
      </p:sp>
      <p:pic>
        <p:nvPicPr>
          <p:cNvPr id="7" name="Picture 6"/>
          <p:cNvPicPr>
            <a:picLocks noChangeAspect="1"/>
          </p:cNvPicPr>
          <p:nvPr/>
        </p:nvPicPr>
        <p:blipFill>
          <a:blip r:embed="rId2"/>
          <a:stretch>
            <a:fillRect/>
          </a:stretch>
        </p:blipFill>
        <p:spPr>
          <a:xfrm>
            <a:off x="204226" y="2356174"/>
            <a:ext cx="8712076" cy="3861792"/>
          </a:xfrm>
          <a:prstGeom prst="rect">
            <a:avLst/>
          </a:prstGeom>
        </p:spPr>
      </p:pic>
      <p:pic>
        <p:nvPicPr>
          <p:cNvPr id="8" name="Picture 7"/>
          <p:cNvPicPr>
            <a:picLocks noChangeAspect="1"/>
          </p:cNvPicPr>
          <p:nvPr/>
        </p:nvPicPr>
        <p:blipFill>
          <a:blip r:embed="rId3"/>
          <a:stretch>
            <a:fillRect/>
          </a:stretch>
        </p:blipFill>
        <p:spPr>
          <a:xfrm>
            <a:off x="275539" y="1496577"/>
            <a:ext cx="5877053" cy="554784"/>
          </a:xfrm>
          <a:prstGeom prst="rect">
            <a:avLst/>
          </a:prstGeom>
        </p:spPr>
      </p:pic>
    </p:spTree>
    <p:extLst>
      <p:ext uri="{BB962C8B-B14F-4D97-AF65-F5344CB8AC3E}">
        <p14:creationId xmlns:p14="http://schemas.microsoft.com/office/powerpoint/2010/main" val="2057097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7. </a:t>
            </a:r>
            <a:r>
              <a:rPr lang="en-US" sz="2400" dirty="0"/>
              <a:t>Editor-in-Chief Report on </a:t>
            </a:r>
            <a:r>
              <a:rPr lang="en-US" sz="2400" dirty="0" smtClean="0"/>
              <a:t>Case Studies in Transport </a:t>
            </a:r>
            <a:r>
              <a:rPr lang="en-US" sz="2400" dirty="0"/>
              <a:t>Policy – Professor </a:t>
            </a:r>
            <a:r>
              <a:rPr lang="en-US" sz="2400" dirty="0" smtClean="0"/>
              <a:t>Rosario </a:t>
            </a:r>
            <a:r>
              <a:rPr lang="en-US" sz="2400" dirty="0" err="1" smtClean="0"/>
              <a:t>Macario</a:t>
            </a:r>
            <a:r>
              <a:rPr lang="en-GB" sz="2400" dirty="0" smtClean="0"/>
              <a:t> </a:t>
            </a:r>
            <a:endParaRPr lang="en-GB" sz="2400" dirty="0"/>
          </a:p>
        </p:txBody>
      </p:sp>
      <p:sp>
        <p:nvSpPr>
          <p:cNvPr id="3" name="Content Placeholder 2"/>
          <p:cNvSpPr>
            <a:spLocks noGrp="1"/>
          </p:cNvSpPr>
          <p:nvPr>
            <p:ph idx="1"/>
          </p:nvPr>
        </p:nvSpPr>
        <p:spPr/>
        <p:txBody>
          <a:bodyPr/>
          <a:lstStyle/>
          <a:p>
            <a:pPr marL="0" indent="0" algn="ctr">
              <a:buNone/>
            </a:pPr>
            <a:endParaRPr lang="pt-PT" b="1" dirty="0" smtClean="0"/>
          </a:p>
          <a:p>
            <a:pPr marL="0" indent="0" algn="ctr">
              <a:buNone/>
            </a:pPr>
            <a:endParaRPr lang="pt-PT" b="1" dirty="0"/>
          </a:p>
          <a:p>
            <a:pPr marL="0" indent="0" algn="ctr">
              <a:buNone/>
            </a:pPr>
            <a:r>
              <a:rPr lang="pt-PT" sz="2800" b="1" dirty="0" smtClean="0"/>
              <a:t>Case </a:t>
            </a:r>
            <a:r>
              <a:rPr lang="pt-PT" sz="2800" b="1" dirty="0"/>
              <a:t>Studies on Transport Policies  </a:t>
            </a:r>
          </a:p>
          <a:p>
            <a:pPr algn="ctr"/>
            <a:endParaRPr lang="pt-PT" sz="2800" b="1" dirty="0"/>
          </a:p>
          <a:p>
            <a:pPr marL="0" indent="0" algn="ctr">
              <a:buNone/>
            </a:pPr>
            <a:r>
              <a:rPr lang="pt-PT" sz="2800" b="1" dirty="0"/>
              <a:t>Performance</a:t>
            </a:r>
          </a:p>
          <a:p>
            <a:pPr marL="0" indent="0" algn="ctr">
              <a:buNone/>
            </a:pPr>
            <a:r>
              <a:rPr lang="pt-PT" sz="2800" b="1" dirty="0"/>
              <a:t>May 2019</a:t>
            </a:r>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2019						</a:t>
            </a:r>
            <a:fld id="{5D46D56F-41C5-43AA-BB9E-8F3D878BC5E2}" type="slidenum">
              <a:rPr lang="nl-NL"/>
              <a:pPr/>
              <a:t>17</a:t>
            </a:fld>
            <a:endParaRPr lang="nl-NL" dirty="0"/>
          </a:p>
          <a:p>
            <a:endParaRPr lang="nl-NL" dirty="0"/>
          </a:p>
        </p:txBody>
      </p:sp>
    </p:spTree>
    <p:extLst>
      <p:ext uri="{BB962C8B-B14F-4D97-AF65-F5344CB8AC3E}">
        <p14:creationId xmlns:p14="http://schemas.microsoft.com/office/powerpoint/2010/main" val="3380641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488950"/>
            <a:ext cx="7669609" cy="838200"/>
          </a:xfrm>
        </p:spPr>
        <p:txBody>
          <a:bodyPr/>
          <a:lstStyle/>
          <a:p>
            <a:r>
              <a:rPr lang="en-GB" sz="2400" dirty="0" smtClean="0"/>
              <a:t>7. Submitted Manuscripts and Editorial Outcomes</a:t>
            </a:r>
            <a:endParaRPr lang="en-GB" sz="2400" dirty="0"/>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2019						</a:t>
            </a:r>
            <a:fld id="{5D46D56F-41C5-43AA-BB9E-8F3D878BC5E2}" type="slidenum">
              <a:rPr lang="nl-NL"/>
              <a:pPr/>
              <a:t>18</a:t>
            </a:fld>
            <a:endParaRPr lang="nl-NL" dirty="0"/>
          </a:p>
          <a:p>
            <a:endParaRPr lang="nl-NL" dirty="0"/>
          </a:p>
        </p:txBody>
      </p:sp>
      <p:graphicFrame>
        <p:nvGraphicFramePr>
          <p:cNvPr id="7" name="Chart Placeholder 1"/>
          <p:cNvGraphicFramePr>
            <a:graphicFrameLocks/>
          </p:cNvGraphicFramePr>
          <p:nvPr>
            <p:extLst>
              <p:ext uri="{D42A27DB-BD31-4B8C-83A1-F6EECF244321}">
                <p14:modId xmlns:p14="http://schemas.microsoft.com/office/powerpoint/2010/main" val="2654343007"/>
              </p:ext>
            </p:extLst>
          </p:nvPr>
        </p:nvGraphicFramePr>
        <p:xfrm>
          <a:off x="-540568" y="1412776"/>
          <a:ext cx="8870776" cy="28621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Placeholder 2"/>
          <p:cNvGraphicFramePr>
            <a:graphicFrameLocks/>
          </p:cNvGraphicFramePr>
          <p:nvPr>
            <p:extLst>
              <p:ext uri="{D42A27DB-BD31-4B8C-83A1-F6EECF244321}">
                <p14:modId xmlns:p14="http://schemas.microsoft.com/office/powerpoint/2010/main" val="2081393424"/>
              </p:ext>
            </p:extLst>
          </p:nvPr>
        </p:nvGraphicFramePr>
        <p:xfrm>
          <a:off x="2195736" y="4363876"/>
          <a:ext cx="5136618" cy="1857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7010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488950"/>
            <a:ext cx="7453585" cy="838200"/>
          </a:xfrm>
        </p:spPr>
        <p:txBody>
          <a:bodyPr/>
          <a:lstStyle/>
          <a:p>
            <a:r>
              <a:rPr lang="en-GB" sz="2400" dirty="0" smtClean="0"/>
              <a:t>7. </a:t>
            </a:r>
            <a:r>
              <a:rPr lang="en-GB" sz="2400" dirty="0"/>
              <a:t>Submitted Articles by Region &amp; Country</a:t>
            </a:r>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2019						</a:t>
            </a:r>
            <a:fld id="{5D46D56F-41C5-43AA-BB9E-8F3D878BC5E2}" type="slidenum">
              <a:rPr lang="nl-NL"/>
              <a:pPr/>
              <a:t>19</a:t>
            </a:fld>
            <a:endParaRPr lang="nl-NL" dirty="0"/>
          </a:p>
          <a:p>
            <a:endParaRPr lang="nl-NL" dirty="0"/>
          </a:p>
        </p:txBody>
      </p:sp>
      <p:graphicFrame>
        <p:nvGraphicFramePr>
          <p:cNvPr id="5" name="Chart 4"/>
          <p:cNvGraphicFramePr>
            <a:graphicFrameLocks noGrp="1"/>
          </p:cNvGraphicFramePr>
          <p:nvPr>
            <p:extLst>
              <p:ext uri="{D42A27DB-BD31-4B8C-83A1-F6EECF244321}">
                <p14:modId xmlns:p14="http://schemas.microsoft.com/office/powerpoint/2010/main" val="3133324792"/>
              </p:ext>
            </p:extLst>
          </p:nvPr>
        </p:nvGraphicFramePr>
        <p:xfrm>
          <a:off x="17760" y="1484784"/>
          <a:ext cx="8755368" cy="24625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noGrp="1"/>
          </p:cNvGraphicFramePr>
          <p:nvPr>
            <p:extLst>
              <p:ext uri="{D42A27DB-BD31-4B8C-83A1-F6EECF244321}">
                <p14:modId xmlns:p14="http://schemas.microsoft.com/office/powerpoint/2010/main" val="684157484"/>
              </p:ext>
            </p:extLst>
          </p:nvPr>
        </p:nvGraphicFramePr>
        <p:xfrm>
          <a:off x="0" y="4046689"/>
          <a:ext cx="9061647" cy="22575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066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GB" altLang="ja-JP" dirty="0"/>
              <a:t>Agenda</a:t>
            </a:r>
            <a:endParaRPr kumimoji="1" lang="ja-JP" altLang="en-US" dirty="0"/>
          </a:p>
        </p:txBody>
      </p:sp>
      <p:sp>
        <p:nvSpPr>
          <p:cNvPr id="5" name="コンテンツ プレースホルダー 4"/>
          <p:cNvSpPr>
            <a:spLocks noGrp="1"/>
          </p:cNvSpPr>
          <p:nvPr>
            <p:ph idx="1"/>
          </p:nvPr>
        </p:nvSpPr>
        <p:spPr>
          <a:xfrm>
            <a:off x="250825" y="1502532"/>
            <a:ext cx="8640763" cy="4662772"/>
          </a:xfrm>
        </p:spPr>
        <p:txBody>
          <a:bodyPr/>
          <a:lstStyle/>
          <a:p>
            <a:pPr marL="457200" indent="-457200">
              <a:spcBef>
                <a:spcPts val="0"/>
              </a:spcBef>
              <a:spcAft>
                <a:spcPts val="0"/>
              </a:spcAft>
              <a:buFont typeface="+mj-lt"/>
              <a:buAutoNum type="arabicPeriod"/>
              <a:tabLst>
                <a:tab pos="228600" algn="l"/>
              </a:tabLst>
            </a:pPr>
            <a:r>
              <a:rPr lang="en-US" b="1" dirty="0" smtClean="0"/>
              <a:t>Welcome (Secretary General)</a:t>
            </a:r>
          </a:p>
          <a:p>
            <a:pPr marL="457200" indent="-457200">
              <a:spcBef>
                <a:spcPts val="0"/>
              </a:spcBef>
              <a:spcAft>
                <a:spcPts val="0"/>
              </a:spcAft>
              <a:buFont typeface="+mj-lt"/>
              <a:buAutoNum type="arabicPeriod"/>
              <a:tabLst>
                <a:tab pos="228600" algn="l"/>
              </a:tabLst>
            </a:pPr>
            <a:endParaRPr lang="en-US" b="1" dirty="0" smtClean="0"/>
          </a:p>
          <a:p>
            <a:pPr marL="457200" indent="-457200">
              <a:spcBef>
                <a:spcPts val="0"/>
              </a:spcBef>
              <a:spcAft>
                <a:spcPts val="0"/>
              </a:spcAft>
              <a:buFont typeface="+mj-lt"/>
              <a:buAutoNum type="arabicPeriod"/>
              <a:tabLst>
                <a:tab pos="228600" algn="l"/>
              </a:tabLst>
            </a:pPr>
            <a:r>
              <a:rPr lang="en-US" b="1" dirty="0" err="1" smtClean="0"/>
              <a:t>Dupuit</a:t>
            </a:r>
            <a:r>
              <a:rPr lang="en-US" b="1" dirty="0" smtClean="0"/>
              <a:t> </a:t>
            </a:r>
            <a:r>
              <a:rPr lang="en-US" b="1" dirty="0"/>
              <a:t>Prize </a:t>
            </a:r>
            <a:r>
              <a:rPr lang="en-US" b="1" dirty="0" smtClean="0"/>
              <a:t>Awarding (</a:t>
            </a:r>
            <a:r>
              <a:rPr lang="en-US" b="1" dirty="0" err="1" smtClean="0"/>
              <a:t>Dupuit</a:t>
            </a:r>
            <a:r>
              <a:rPr lang="en-US" b="1" dirty="0" smtClean="0"/>
              <a:t> Prize Committee – ADM)</a:t>
            </a:r>
          </a:p>
          <a:p>
            <a:pPr marL="457200" indent="-457200">
              <a:spcBef>
                <a:spcPts val="0"/>
              </a:spcBef>
              <a:spcAft>
                <a:spcPts val="0"/>
              </a:spcAft>
              <a:buFont typeface="+mj-lt"/>
              <a:buAutoNum type="arabicPeriod"/>
              <a:tabLst>
                <a:tab pos="228600" algn="l"/>
              </a:tabLst>
            </a:pPr>
            <a:endParaRPr lang="en-GB" altLang="ja-JP" b="1" dirty="0" smtClean="0">
              <a:solidFill>
                <a:srgbClr val="000000"/>
              </a:solidFill>
              <a:ea typeface="ＭＳ 明朝" charset="-128"/>
            </a:endParaRPr>
          </a:p>
          <a:p>
            <a:pPr marL="457200" lvl="0" indent="-457200">
              <a:spcBef>
                <a:spcPts val="0"/>
              </a:spcBef>
              <a:spcAft>
                <a:spcPts val="0"/>
              </a:spcAft>
              <a:buFont typeface="+mj-lt"/>
              <a:buAutoNum type="arabicPeriod"/>
              <a:tabLst>
                <a:tab pos="228600" algn="l"/>
              </a:tabLst>
            </a:pPr>
            <a:r>
              <a:rPr lang="en-US" b="1" dirty="0"/>
              <a:t>Minutes of the General Assembly held 12 July 2016 at </a:t>
            </a:r>
            <a:r>
              <a:rPr lang="en-US" b="1" dirty="0" err="1"/>
              <a:t>Tongji</a:t>
            </a:r>
            <a:r>
              <a:rPr lang="en-US" b="1" dirty="0"/>
              <a:t> University, Shanghai </a:t>
            </a:r>
            <a:r>
              <a:rPr lang="en-US" b="1" dirty="0" smtClean="0"/>
              <a:t>(President WCTRS - YH)</a:t>
            </a:r>
          </a:p>
          <a:p>
            <a:pPr marL="457200" lvl="0" indent="-457200">
              <a:spcBef>
                <a:spcPts val="0"/>
              </a:spcBef>
              <a:spcAft>
                <a:spcPts val="0"/>
              </a:spcAft>
              <a:buFont typeface="+mj-lt"/>
              <a:buAutoNum type="arabicPeriod"/>
              <a:tabLst>
                <a:tab pos="228600" algn="l"/>
              </a:tabLst>
            </a:pPr>
            <a:endParaRPr lang="en-US" b="1" dirty="0" smtClean="0"/>
          </a:p>
          <a:p>
            <a:pPr marL="457200" lvl="0" indent="-457200">
              <a:spcBef>
                <a:spcPts val="0"/>
              </a:spcBef>
              <a:spcAft>
                <a:spcPts val="0"/>
              </a:spcAft>
              <a:buFont typeface="+mj-lt"/>
              <a:buAutoNum type="arabicPeriod"/>
              <a:tabLst>
                <a:tab pos="228600" algn="l"/>
              </a:tabLst>
            </a:pPr>
            <a:r>
              <a:rPr lang="en-US" b="1" dirty="0"/>
              <a:t>President Report on the Society’s professional activities 2016/2019 </a:t>
            </a:r>
            <a:r>
              <a:rPr lang="en-US" b="1" dirty="0" smtClean="0"/>
              <a:t>(YH)</a:t>
            </a:r>
          </a:p>
          <a:p>
            <a:pPr marL="457200" lvl="0" indent="-457200">
              <a:spcBef>
                <a:spcPts val="0"/>
              </a:spcBef>
              <a:spcAft>
                <a:spcPts val="0"/>
              </a:spcAft>
              <a:buFont typeface="+mj-lt"/>
              <a:buAutoNum type="arabicPeriod"/>
              <a:tabLst>
                <a:tab pos="228600" algn="l"/>
              </a:tabLst>
            </a:pPr>
            <a:endParaRPr lang="en-US" b="1" dirty="0" smtClean="0"/>
          </a:p>
          <a:p>
            <a:pPr marL="457200" lvl="0" indent="-457200">
              <a:spcBef>
                <a:spcPts val="0"/>
              </a:spcBef>
              <a:spcAft>
                <a:spcPts val="0"/>
              </a:spcAft>
              <a:buFont typeface="+mj-lt"/>
              <a:buAutoNum type="arabicPeriod"/>
              <a:tabLst>
                <a:tab pos="228600" algn="l"/>
              </a:tabLst>
            </a:pPr>
            <a:r>
              <a:rPr lang="en-GB" b="1" dirty="0" smtClean="0"/>
              <a:t>SCC </a:t>
            </a:r>
            <a:r>
              <a:rPr lang="en-GB" b="1" dirty="0"/>
              <a:t>Chair Report on the Innovations in Scientific Matters (</a:t>
            </a:r>
            <a:r>
              <a:rPr lang="en-GB" b="1" dirty="0" smtClean="0"/>
              <a:t>LT)</a:t>
            </a:r>
          </a:p>
          <a:p>
            <a:pPr marL="457200" lvl="0" indent="-457200">
              <a:spcBef>
                <a:spcPts val="0"/>
              </a:spcBef>
              <a:spcAft>
                <a:spcPts val="0"/>
              </a:spcAft>
              <a:buFont typeface="+mj-lt"/>
              <a:buAutoNum type="arabicPeriod"/>
              <a:tabLst>
                <a:tab pos="228600" algn="l"/>
              </a:tabLst>
            </a:pPr>
            <a:endParaRPr lang="en-GB" b="1" dirty="0" smtClean="0"/>
          </a:p>
          <a:p>
            <a:pPr marL="457200" lvl="0" indent="-457200">
              <a:spcBef>
                <a:spcPts val="0"/>
              </a:spcBef>
              <a:spcAft>
                <a:spcPts val="0"/>
              </a:spcAft>
              <a:buFont typeface="+mj-lt"/>
              <a:buAutoNum type="arabicPeriod"/>
              <a:tabLst>
                <a:tab pos="228600" algn="l"/>
              </a:tabLst>
            </a:pPr>
            <a:r>
              <a:rPr lang="en-GB" b="1" dirty="0" smtClean="0"/>
              <a:t>Editor-in-Chief </a:t>
            </a:r>
            <a:r>
              <a:rPr lang="en-GB" b="1" dirty="0"/>
              <a:t>Report on Transport Policy </a:t>
            </a:r>
            <a:r>
              <a:rPr lang="en-GB" b="1" dirty="0" smtClean="0"/>
              <a:t>(TO</a:t>
            </a:r>
            <a:r>
              <a:rPr lang="en-GB" b="1" dirty="0"/>
              <a:t>) </a:t>
            </a:r>
            <a:endParaRPr lang="en-GB" b="1" dirty="0" smtClean="0"/>
          </a:p>
          <a:p>
            <a:pPr marL="0" lvl="1" indent="0">
              <a:spcBef>
                <a:spcPts val="0"/>
              </a:spcBef>
              <a:spcAft>
                <a:spcPts val="0"/>
              </a:spcAft>
              <a:buNone/>
            </a:pPr>
            <a:r>
              <a:rPr lang="pt-BR" altLang="ja-JP" sz="2400" dirty="0">
                <a:solidFill>
                  <a:srgbClr val="000000"/>
                </a:solidFill>
                <a:ea typeface="ＭＳ 明朝" charset="-128"/>
              </a:rPr>
              <a:t>			</a:t>
            </a:r>
            <a:endParaRPr kumimoji="1" lang="ja-JP" altLang="en-US" sz="2400" dirty="0"/>
          </a:p>
        </p:txBody>
      </p:sp>
      <p:sp>
        <p:nvSpPr>
          <p:cNvPr id="2" name="Rectangle 1"/>
          <p:cNvSpPr/>
          <p:nvPr/>
        </p:nvSpPr>
        <p:spPr>
          <a:xfrm>
            <a:off x="250826" y="6309321"/>
            <a:ext cx="8569646" cy="646331"/>
          </a:xfrm>
          <a:prstGeom prst="rect">
            <a:avLst/>
          </a:prstGeom>
        </p:spPr>
        <p:txBody>
          <a:bodyPr wrap="square">
            <a:spAutoFit/>
          </a:bodyPr>
          <a:lstStyle/>
          <a:p>
            <a:r>
              <a:rPr lang="nl-NL" sz="1000" dirty="0"/>
              <a:t>WCTRS General Assembly – Mumbai 2019 </a:t>
            </a:r>
            <a:r>
              <a:rPr lang="nl-NL" dirty="0"/>
              <a:t>	</a:t>
            </a:r>
            <a:r>
              <a:rPr lang="nl-NL" dirty="0" smtClean="0"/>
              <a:t>						</a:t>
            </a:r>
            <a:fld id="{8C8CC206-0D30-4750-842F-4CC03B620B85}" type="slidenum">
              <a:rPr lang="nl-NL" sz="1000" smtClean="0"/>
              <a:t>2</a:t>
            </a:fld>
            <a:r>
              <a:rPr lang="nl-NL" dirty="0"/>
              <a:t>				</a:t>
            </a:r>
            <a:endParaRPr lang="en-GB" dirty="0"/>
          </a:p>
        </p:txBody>
      </p:sp>
    </p:spTree>
    <p:extLst>
      <p:ext uri="{BB962C8B-B14F-4D97-AF65-F5344CB8AC3E}">
        <p14:creationId xmlns:p14="http://schemas.microsoft.com/office/powerpoint/2010/main" val="2037760197"/>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488950"/>
            <a:ext cx="7597601" cy="563786"/>
          </a:xfrm>
        </p:spPr>
        <p:txBody>
          <a:bodyPr/>
          <a:lstStyle/>
          <a:p>
            <a:r>
              <a:rPr lang="en-GB" sz="2400" dirty="0" smtClean="0"/>
              <a:t>7. Accepted Articles by Region and Country</a:t>
            </a:r>
            <a:endParaRPr lang="en-GB" sz="2400" dirty="0"/>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2019						</a:t>
            </a:r>
            <a:fld id="{5D46D56F-41C5-43AA-BB9E-8F3D878BC5E2}" type="slidenum">
              <a:rPr lang="nl-NL"/>
              <a:pPr/>
              <a:t>20</a:t>
            </a:fld>
            <a:endParaRPr lang="nl-NL" dirty="0"/>
          </a:p>
          <a:p>
            <a:endParaRPr lang="nl-NL" dirty="0"/>
          </a:p>
        </p:txBody>
      </p:sp>
      <p:graphicFrame>
        <p:nvGraphicFramePr>
          <p:cNvPr id="7" name="Chart 6"/>
          <p:cNvGraphicFramePr>
            <a:graphicFrameLocks noGrp="1"/>
          </p:cNvGraphicFramePr>
          <p:nvPr>
            <p:extLst>
              <p:ext uri="{D42A27DB-BD31-4B8C-83A1-F6EECF244321}">
                <p14:modId xmlns:p14="http://schemas.microsoft.com/office/powerpoint/2010/main" val="1389494027"/>
              </p:ext>
            </p:extLst>
          </p:nvPr>
        </p:nvGraphicFramePr>
        <p:xfrm>
          <a:off x="151109" y="1512579"/>
          <a:ext cx="8840192" cy="24625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noGrp="1"/>
          </p:cNvGraphicFramePr>
          <p:nvPr>
            <p:extLst>
              <p:ext uri="{D42A27DB-BD31-4B8C-83A1-F6EECF244321}">
                <p14:modId xmlns:p14="http://schemas.microsoft.com/office/powerpoint/2010/main" val="2729137833"/>
              </p:ext>
            </p:extLst>
          </p:nvPr>
        </p:nvGraphicFramePr>
        <p:xfrm>
          <a:off x="151109" y="4391066"/>
          <a:ext cx="8740478" cy="22575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6163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488950"/>
            <a:ext cx="7669609" cy="838200"/>
          </a:xfrm>
        </p:spPr>
        <p:txBody>
          <a:bodyPr/>
          <a:lstStyle/>
          <a:p>
            <a:r>
              <a:rPr lang="en-GB" sz="2400" dirty="0" smtClean="0"/>
              <a:t>7. </a:t>
            </a:r>
            <a:r>
              <a:rPr lang="en-GB" sz="2400" dirty="0"/>
              <a:t>Top 10 Countries 2019 YTD: Submitted and Accepted Compared</a:t>
            </a:r>
            <a:br>
              <a:rPr lang="en-GB" sz="2400" dirty="0"/>
            </a:br>
            <a:endParaRPr lang="en-GB" sz="2400" dirty="0"/>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2019						</a:t>
            </a:r>
            <a:fld id="{5D46D56F-41C5-43AA-BB9E-8F3D878BC5E2}" type="slidenum">
              <a:rPr lang="nl-NL"/>
              <a:pPr/>
              <a:t>21</a:t>
            </a:fld>
            <a:endParaRPr lang="nl-NL" dirty="0"/>
          </a:p>
          <a:p>
            <a:endParaRPr lang="nl-NL" dirty="0"/>
          </a:p>
        </p:txBody>
      </p:sp>
      <p:graphicFrame>
        <p:nvGraphicFramePr>
          <p:cNvPr id="7" name="Chart 6"/>
          <p:cNvGraphicFramePr>
            <a:graphicFrameLocks noGrp="1"/>
          </p:cNvGraphicFramePr>
          <p:nvPr>
            <p:extLst>
              <p:ext uri="{D42A27DB-BD31-4B8C-83A1-F6EECF244321}">
                <p14:modId xmlns:p14="http://schemas.microsoft.com/office/powerpoint/2010/main" val="1309493438"/>
              </p:ext>
            </p:extLst>
          </p:nvPr>
        </p:nvGraphicFramePr>
        <p:xfrm>
          <a:off x="250824" y="1419704"/>
          <a:ext cx="4033144" cy="24625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noGrp="1"/>
          </p:cNvGraphicFramePr>
          <p:nvPr>
            <p:extLst>
              <p:ext uri="{D42A27DB-BD31-4B8C-83A1-F6EECF244321}">
                <p14:modId xmlns:p14="http://schemas.microsoft.com/office/powerpoint/2010/main" val="1246447276"/>
              </p:ext>
            </p:extLst>
          </p:nvPr>
        </p:nvGraphicFramePr>
        <p:xfrm>
          <a:off x="4283968" y="1477841"/>
          <a:ext cx="4682600" cy="24625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noGrp="1"/>
          </p:cNvGraphicFramePr>
          <p:nvPr>
            <p:extLst>
              <p:ext uri="{D42A27DB-BD31-4B8C-83A1-F6EECF244321}">
                <p14:modId xmlns:p14="http://schemas.microsoft.com/office/powerpoint/2010/main" val="188607006"/>
              </p:ext>
            </p:extLst>
          </p:nvPr>
        </p:nvGraphicFramePr>
        <p:xfrm>
          <a:off x="169628" y="4032173"/>
          <a:ext cx="3925194" cy="22575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noGrp="1"/>
          </p:cNvGraphicFramePr>
          <p:nvPr>
            <p:extLst>
              <p:ext uri="{D42A27DB-BD31-4B8C-83A1-F6EECF244321}">
                <p14:modId xmlns:p14="http://schemas.microsoft.com/office/powerpoint/2010/main" val="1309888679"/>
              </p:ext>
            </p:extLst>
          </p:nvPr>
        </p:nvGraphicFramePr>
        <p:xfrm>
          <a:off x="4084966" y="3998505"/>
          <a:ext cx="5047209" cy="22575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90824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7. </a:t>
            </a:r>
            <a:r>
              <a:rPr lang="en-GB" sz="2400" dirty="0"/>
              <a:t>Average Editorial Speed for Accepted and Rejected Articles</a:t>
            </a:r>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2019						</a:t>
            </a:r>
            <a:fld id="{5D46D56F-41C5-43AA-BB9E-8F3D878BC5E2}" type="slidenum">
              <a:rPr lang="nl-NL"/>
              <a:pPr/>
              <a:t>22</a:t>
            </a:fld>
            <a:endParaRPr lang="nl-NL" dirty="0"/>
          </a:p>
          <a:p>
            <a:endParaRPr lang="nl-NL" dirty="0"/>
          </a:p>
        </p:txBody>
      </p:sp>
      <p:graphicFrame>
        <p:nvGraphicFramePr>
          <p:cNvPr id="7" name="Chart 6"/>
          <p:cNvGraphicFramePr>
            <a:graphicFrameLocks noGrp="1"/>
          </p:cNvGraphicFramePr>
          <p:nvPr>
            <p:extLst>
              <p:ext uri="{D42A27DB-BD31-4B8C-83A1-F6EECF244321}">
                <p14:modId xmlns:p14="http://schemas.microsoft.com/office/powerpoint/2010/main" val="1333366989"/>
              </p:ext>
            </p:extLst>
          </p:nvPr>
        </p:nvGraphicFramePr>
        <p:xfrm>
          <a:off x="179512" y="2016263"/>
          <a:ext cx="8640763" cy="3731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3137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7. Impact Factor</a:t>
            </a:r>
            <a:endParaRPr lang="en-GB" sz="2400" dirty="0"/>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2019						</a:t>
            </a:r>
            <a:fld id="{5D46D56F-41C5-43AA-BB9E-8F3D878BC5E2}" type="slidenum">
              <a:rPr lang="nl-NL"/>
              <a:pPr/>
              <a:t>23</a:t>
            </a:fld>
            <a:endParaRPr lang="nl-NL" dirty="0"/>
          </a:p>
          <a:p>
            <a:endParaRPr lang="nl-NL" dirty="0"/>
          </a:p>
        </p:txBody>
      </p:sp>
      <p:graphicFrame>
        <p:nvGraphicFramePr>
          <p:cNvPr id="7" name="Chart 6"/>
          <p:cNvGraphicFramePr>
            <a:graphicFrameLocks noGrp="1"/>
          </p:cNvGraphicFramePr>
          <p:nvPr>
            <p:extLst>
              <p:ext uri="{D42A27DB-BD31-4B8C-83A1-F6EECF244321}">
                <p14:modId xmlns:p14="http://schemas.microsoft.com/office/powerpoint/2010/main" val="596967620"/>
              </p:ext>
            </p:extLst>
          </p:nvPr>
        </p:nvGraphicFramePr>
        <p:xfrm>
          <a:off x="56328" y="1540324"/>
          <a:ext cx="8843161" cy="2373369"/>
        </p:xfrm>
        <a:graphic>
          <a:graphicData uri="http://schemas.openxmlformats.org/drawingml/2006/chart">
            <c:chart xmlns:c="http://schemas.openxmlformats.org/drawingml/2006/chart" xmlns:r="http://schemas.openxmlformats.org/officeDocument/2006/relationships" r:id="rId2"/>
          </a:graphicData>
        </a:graphic>
      </p:graphicFrame>
      <p:pic>
        <p:nvPicPr>
          <p:cNvPr id="8" name="table"/>
          <p:cNvPicPr>
            <a:picLocks noChangeAspect="1"/>
          </p:cNvPicPr>
          <p:nvPr/>
        </p:nvPicPr>
        <p:blipFill>
          <a:blip r:embed="rId3"/>
          <a:stretch>
            <a:fillRect/>
          </a:stretch>
        </p:blipFill>
        <p:spPr>
          <a:xfrm>
            <a:off x="177931" y="4389881"/>
            <a:ext cx="8785672" cy="1571244"/>
          </a:xfrm>
          <a:prstGeom prst="rect">
            <a:avLst/>
          </a:prstGeom>
        </p:spPr>
      </p:pic>
    </p:spTree>
    <p:extLst>
      <p:ext uri="{BB962C8B-B14F-4D97-AF65-F5344CB8AC3E}">
        <p14:creationId xmlns:p14="http://schemas.microsoft.com/office/powerpoint/2010/main" val="2855465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488950"/>
            <a:ext cx="7597601" cy="838200"/>
          </a:xfrm>
        </p:spPr>
        <p:txBody>
          <a:bodyPr/>
          <a:lstStyle/>
          <a:p>
            <a:r>
              <a:rPr lang="en-GB" sz="2400" dirty="0" smtClean="0"/>
              <a:t>7. </a:t>
            </a:r>
            <a:r>
              <a:rPr lang="en-GB" sz="2400" dirty="0" err="1" smtClean="0"/>
              <a:t>CiteScore</a:t>
            </a:r>
            <a:endParaRPr lang="en-GB" sz="2400" dirty="0"/>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2019						</a:t>
            </a:r>
            <a:fld id="{5D46D56F-41C5-43AA-BB9E-8F3D878BC5E2}" type="slidenum">
              <a:rPr lang="nl-NL"/>
              <a:pPr/>
              <a:t>24</a:t>
            </a:fld>
            <a:endParaRPr lang="nl-NL" dirty="0"/>
          </a:p>
          <a:p>
            <a:endParaRPr lang="nl-NL" dirty="0"/>
          </a:p>
        </p:txBody>
      </p:sp>
      <p:graphicFrame>
        <p:nvGraphicFramePr>
          <p:cNvPr id="7" name="Chart 6"/>
          <p:cNvGraphicFramePr>
            <a:graphicFrameLocks noGrp="1"/>
          </p:cNvGraphicFramePr>
          <p:nvPr>
            <p:extLst>
              <p:ext uri="{D42A27DB-BD31-4B8C-83A1-F6EECF244321}">
                <p14:modId xmlns:p14="http://schemas.microsoft.com/office/powerpoint/2010/main" val="1444689845"/>
              </p:ext>
            </p:extLst>
          </p:nvPr>
        </p:nvGraphicFramePr>
        <p:xfrm>
          <a:off x="131370" y="1440888"/>
          <a:ext cx="8891587" cy="2373369"/>
        </p:xfrm>
        <a:graphic>
          <a:graphicData uri="http://schemas.openxmlformats.org/drawingml/2006/chart">
            <c:chart xmlns:c="http://schemas.openxmlformats.org/drawingml/2006/chart" xmlns:r="http://schemas.openxmlformats.org/officeDocument/2006/relationships" r:id="rId2"/>
          </a:graphicData>
        </a:graphic>
      </p:graphicFrame>
      <p:pic>
        <p:nvPicPr>
          <p:cNvPr id="8" name="table"/>
          <p:cNvPicPr>
            <a:picLocks noChangeAspect="1"/>
          </p:cNvPicPr>
          <p:nvPr/>
        </p:nvPicPr>
        <p:blipFill>
          <a:blip r:embed="rId3"/>
          <a:stretch>
            <a:fillRect/>
          </a:stretch>
        </p:blipFill>
        <p:spPr>
          <a:xfrm>
            <a:off x="250824" y="3700208"/>
            <a:ext cx="8640764" cy="1926336"/>
          </a:xfrm>
          <a:prstGeom prst="rect">
            <a:avLst/>
          </a:prstGeom>
        </p:spPr>
      </p:pic>
      <p:pic>
        <p:nvPicPr>
          <p:cNvPr id="9" name="table"/>
          <p:cNvPicPr>
            <a:picLocks noChangeAspect="1"/>
          </p:cNvPicPr>
          <p:nvPr/>
        </p:nvPicPr>
        <p:blipFill>
          <a:blip r:embed="rId4"/>
          <a:stretch>
            <a:fillRect/>
          </a:stretch>
        </p:blipFill>
        <p:spPr>
          <a:xfrm>
            <a:off x="250824" y="5626545"/>
            <a:ext cx="8640763" cy="810768"/>
          </a:xfrm>
          <a:prstGeom prst="rect">
            <a:avLst/>
          </a:prstGeom>
        </p:spPr>
      </p:pic>
    </p:spTree>
    <p:extLst>
      <p:ext uri="{BB962C8B-B14F-4D97-AF65-F5344CB8AC3E}">
        <p14:creationId xmlns:p14="http://schemas.microsoft.com/office/powerpoint/2010/main" val="3487176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488950"/>
            <a:ext cx="7597601" cy="838200"/>
          </a:xfrm>
        </p:spPr>
        <p:txBody>
          <a:bodyPr/>
          <a:lstStyle/>
          <a:p>
            <a:r>
              <a:rPr lang="en-GB" sz="2400" dirty="0" smtClean="0"/>
              <a:t>7. </a:t>
            </a:r>
            <a:r>
              <a:rPr lang="en-GB" sz="2400" dirty="0"/>
              <a:t>Citations for All Articles</a:t>
            </a:r>
            <a:br>
              <a:rPr lang="en-GB" sz="2400" dirty="0"/>
            </a:br>
            <a:endParaRPr lang="en-GB" sz="2400" dirty="0"/>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2019						</a:t>
            </a:r>
            <a:fld id="{5D46D56F-41C5-43AA-BB9E-8F3D878BC5E2}" type="slidenum">
              <a:rPr lang="nl-NL"/>
              <a:pPr/>
              <a:t>25</a:t>
            </a:fld>
            <a:endParaRPr lang="nl-NL" dirty="0"/>
          </a:p>
          <a:p>
            <a:endParaRPr lang="nl-NL" dirty="0"/>
          </a:p>
        </p:txBody>
      </p:sp>
      <p:graphicFrame>
        <p:nvGraphicFramePr>
          <p:cNvPr id="6" name="Chart 5"/>
          <p:cNvGraphicFramePr>
            <a:graphicFrameLocks noGrp="1"/>
          </p:cNvGraphicFramePr>
          <p:nvPr>
            <p:extLst>
              <p:ext uri="{D42A27DB-BD31-4B8C-83A1-F6EECF244321}">
                <p14:modId xmlns:p14="http://schemas.microsoft.com/office/powerpoint/2010/main" val="1355172466"/>
              </p:ext>
            </p:extLst>
          </p:nvPr>
        </p:nvGraphicFramePr>
        <p:xfrm>
          <a:off x="20356" y="1484784"/>
          <a:ext cx="8871231" cy="3172802"/>
        </p:xfrm>
        <a:graphic>
          <a:graphicData uri="http://schemas.openxmlformats.org/drawingml/2006/chart">
            <c:chart xmlns:c="http://schemas.openxmlformats.org/drawingml/2006/chart" xmlns:r="http://schemas.openxmlformats.org/officeDocument/2006/relationships" r:id="rId2"/>
          </a:graphicData>
        </a:graphic>
      </p:graphicFrame>
      <p:pic>
        <p:nvPicPr>
          <p:cNvPr id="9" name="table"/>
          <p:cNvPicPr>
            <a:picLocks noChangeAspect="1"/>
          </p:cNvPicPr>
          <p:nvPr/>
        </p:nvPicPr>
        <p:blipFill>
          <a:blip r:embed="rId3"/>
          <a:stretch>
            <a:fillRect/>
          </a:stretch>
        </p:blipFill>
        <p:spPr>
          <a:xfrm>
            <a:off x="250824" y="4657586"/>
            <a:ext cx="8425632" cy="1571244"/>
          </a:xfrm>
          <a:prstGeom prst="rect">
            <a:avLst/>
          </a:prstGeom>
        </p:spPr>
      </p:pic>
    </p:spTree>
    <p:extLst>
      <p:ext uri="{BB962C8B-B14F-4D97-AF65-F5344CB8AC3E}">
        <p14:creationId xmlns:p14="http://schemas.microsoft.com/office/powerpoint/2010/main" val="2226701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7. </a:t>
            </a:r>
            <a:r>
              <a:rPr lang="pt-PT" sz="2400" dirty="0"/>
              <a:t>Next steps</a:t>
            </a:r>
            <a:endParaRPr lang="en-GB" sz="2400" dirty="0"/>
          </a:p>
        </p:txBody>
      </p:sp>
      <p:sp>
        <p:nvSpPr>
          <p:cNvPr id="3" name="Content Placeholder 2"/>
          <p:cNvSpPr>
            <a:spLocks noGrp="1"/>
          </p:cNvSpPr>
          <p:nvPr>
            <p:ph idx="1"/>
          </p:nvPr>
        </p:nvSpPr>
        <p:spPr>
          <a:xfrm>
            <a:off x="250825" y="1505763"/>
            <a:ext cx="8640763" cy="4645049"/>
          </a:xfrm>
        </p:spPr>
        <p:txBody>
          <a:bodyPr/>
          <a:lstStyle/>
          <a:p>
            <a:r>
              <a:rPr lang="pt-PT" sz="2600" dirty="0"/>
              <a:t>Transfer from EVISE to EM (CSTP in the 1st league</a:t>
            </a:r>
            <a:r>
              <a:rPr lang="pt-PT" sz="2600" dirty="0" smtClean="0"/>
              <a:t>)</a:t>
            </a:r>
          </a:p>
          <a:p>
            <a:pPr marL="0" indent="0">
              <a:buNone/>
            </a:pPr>
            <a:endParaRPr lang="pt-PT" dirty="0"/>
          </a:p>
          <a:p>
            <a:r>
              <a:rPr lang="pt-PT" sz="2600" dirty="0"/>
              <a:t>Indexation process; </a:t>
            </a:r>
            <a:endParaRPr lang="pt-PT" sz="2600" dirty="0" smtClean="0"/>
          </a:p>
          <a:p>
            <a:pPr marL="0" indent="0">
              <a:buNone/>
            </a:pPr>
            <a:endParaRPr lang="pt-PT" dirty="0"/>
          </a:p>
          <a:p>
            <a:r>
              <a:rPr lang="pt-PT" sz="2600" dirty="0"/>
              <a:t>Improve speed of publication in general; </a:t>
            </a:r>
            <a:endParaRPr lang="pt-PT" sz="2600" dirty="0" smtClean="0"/>
          </a:p>
          <a:p>
            <a:pPr marL="0" indent="0">
              <a:buNone/>
            </a:pPr>
            <a:endParaRPr lang="pt-PT" dirty="0"/>
          </a:p>
          <a:p>
            <a:r>
              <a:rPr lang="pt-PT" sz="2600" dirty="0"/>
              <a:t>Improve speed of publication for special issues coming from conferences</a:t>
            </a:r>
            <a:r>
              <a:rPr lang="pt-PT" sz="2600" dirty="0" smtClean="0"/>
              <a:t>;</a:t>
            </a:r>
          </a:p>
          <a:p>
            <a:pPr marL="0" indent="0">
              <a:buNone/>
            </a:pPr>
            <a:endParaRPr lang="pt-PT" dirty="0"/>
          </a:p>
          <a:p>
            <a:r>
              <a:rPr lang="pt-PT" sz="2600" dirty="0"/>
              <a:t>Engage more reliable and performant reviewers </a:t>
            </a:r>
          </a:p>
          <a:p>
            <a:pPr marL="0" indent="0">
              <a:buNone/>
            </a:pPr>
            <a:endParaRPr lang="en-GB" sz="2600" dirty="0"/>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2019						</a:t>
            </a:r>
            <a:fld id="{5D46D56F-41C5-43AA-BB9E-8F3D878BC5E2}" type="slidenum">
              <a:rPr lang="nl-NL"/>
              <a:pPr/>
              <a:t>26</a:t>
            </a:fld>
            <a:endParaRPr lang="nl-NL" dirty="0"/>
          </a:p>
          <a:p>
            <a:endParaRPr lang="nl-NL" dirty="0"/>
          </a:p>
        </p:txBody>
      </p:sp>
    </p:spTree>
    <p:extLst>
      <p:ext uri="{BB962C8B-B14F-4D97-AF65-F5344CB8AC3E}">
        <p14:creationId xmlns:p14="http://schemas.microsoft.com/office/powerpoint/2010/main" val="616120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a:t>
            </a:r>
            <a:r>
              <a:rPr lang="en-GB" dirty="0" smtClean="0"/>
              <a:t>. Membership</a:t>
            </a:r>
            <a:endParaRPr lang="en-GB" dirty="0"/>
          </a:p>
        </p:txBody>
      </p:sp>
      <p:sp>
        <p:nvSpPr>
          <p:cNvPr id="3" name="Content Placeholder 2"/>
          <p:cNvSpPr>
            <a:spLocks noGrp="1"/>
          </p:cNvSpPr>
          <p:nvPr>
            <p:ph idx="1"/>
          </p:nvPr>
        </p:nvSpPr>
        <p:spPr/>
        <p:txBody>
          <a:bodyPr/>
          <a:lstStyle/>
          <a:p>
            <a:pPr marL="0" lvl="0" indent="0">
              <a:buNone/>
            </a:pPr>
            <a:endParaRPr lang="en-GB" sz="2800" dirty="0" smtClean="0"/>
          </a:p>
          <a:p>
            <a:pPr lvl="0"/>
            <a:r>
              <a:rPr lang="en-GB" sz="3200" dirty="0" smtClean="0"/>
              <a:t>915 </a:t>
            </a:r>
            <a:r>
              <a:rPr lang="en-GB" sz="3200" dirty="0"/>
              <a:t>members registered by </a:t>
            </a:r>
            <a:r>
              <a:rPr lang="en-GB" sz="3200" dirty="0" smtClean="0"/>
              <a:t>21/05/19</a:t>
            </a:r>
          </a:p>
          <a:p>
            <a:pPr marL="0" lvl="0" indent="0">
              <a:buNone/>
            </a:pPr>
            <a:endParaRPr lang="en-GB" sz="3200" dirty="0"/>
          </a:p>
          <a:p>
            <a:pPr lvl="0"/>
            <a:r>
              <a:rPr lang="en-GB" sz="3200" dirty="0"/>
              <a:t>65 different </a:t>
            </a:r>
            <a:r>
              <a:rPr lang="en-GB" sz="3200" dirty="0" smtClean="0"/>
              <a:t>countries</a:t>
            </a:r>
          </a:p>
          <a:p>
            <a:pPr marL="0" lvl="0" indent="0">
              <a:buNone/>
            </a:pPr>
            <a:endParaRPr lang="en-GB" sz="3200" dirty="0"/>
          </a:p>
          <a:p>
            <a:pPr lvl="0"/>
            <a:r>
              <a:rPr lang="en-GB" sz="3200" dirty="0"/>
              <a:t>75% Male 25% Female</a:t>
            </a:r>
          </a:p>
          <a:p>
            <a:pPr marL="0" indent="0">
              <a:buNone/>
            </a:pPr>
            <a:endParaRPr lang="en-GB" sz="2800" dirty="0"/>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2019						</a:t>
            </a:r>
            <a:fld id="{5D46D56F-41C5-43AA-BB9E-8F3D878BC5E2}" type="slidenum">
              <a:rPr lang="nl-NL"/>
              <a:pPr/>
              <a:t>27</a:t>
            </a:fld>
            <a:endParaRPr lang="nl-NL" dirty="0"/>
          </a:p>
        </p:txBody>
      </p:sp>
    </p:spTree>
    <p:extLst>
      <p:ext uri="{BB962C8B-B14F-4D97-AF65-F5344CB8AC3E}">
        <p14:creationId xmlns:p14="http://schemas.microsoft.com/office/powerpoint/2010/main" val="1044535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 Finance</a:t>
            </a:r>
            <a:endParaRPr lang="en-GB" dirty="0"/>
          </a:p>
        </p:txBody>
      </p:sp>
      <p:sp>
        <p:nvSpPr>
          <p:cNvPr id="4" name="Footer Placeholder 3"/>
          <p:cNvSpPr>
            <a:spLocks noGrp="1"/>
          </p:cNvSpPr>
          <p:nvPr>
            <p:ph type="ftr" sz="quarter" idx="11"/>
          </p:nvPr>
        </p:nvSpPr>
        <p:spPr>
          <a:xfrm>
            <a:off x="250824" y="6437313"/>
            <a:ext cx="8641655" cy="231775"/>
          </a:xfrm>
        </p:spPr>
        <p:txBody>
          <a:bodyPr/>
          <a:lstStyle/>
          <a:p>
            <a:r>
              <a:rPr lang="nl-NL" dirty="0"/>
              <a:t>WCTRS General Assembly  -  Mumbai 2019						</a:t>
            </a:r>
            <a:fld id="{5D46D56F-41C5-43AA-BB9E-8F3D878BC5E2}" type="slidenum">
              <a:rPr lang="nl-NL"/>
              <a:pPr/>
              <a:t>28</a:t>
            </a:fld>
            <a:endParaRPr lang="nl-NL" dirty="0"/>
          </a:p>
          <a:p>
            <a:endParaRPr lang="nl-NL" dirty="0"/>
          </a:p>
        </p:txBody>
      </p:sp>
      <p:pic>
        <p:nvPicPr>
          <p:cNvPr id="6" name="Picture 5"/>
          <p:cNvPicPr>
            <a:picLocks noChangeAspect="1"/>
          </p:cNvPicPr>
          <p:nvPr/>
        </p:nvPicPr>
        <p:blipFill>
          <a:blip r:embed="rId2"/>
          <a:stretch>
            <a:fillRect/>
          </a:stretch>
        </p:blipFill>
        <p:spPr>
          <a:xfrm>
            <a:off x="1259632" y="1900340"/>
            <a:ext cx="6048672" cy="3935355"/>
          </a:xfrm>
          <a:prstGeom prst="rect">
            <a:avLst/>
          </a:prstGeom>
        </p:spPr>
      </p:pic>
    </p:spTree>
    <p:extLst>
      <p:ext uri="{BB962C8B-B14F-4D97-AF65-F5344CB8AC3E}">
        <p14:creationId xmlns:p14="http://schemas.microsoft.com/office/powerpoint/2010/main" val="1547250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5b. Financial Projections &amp; Test</a:t>
            </a:r>
            <a:endParaRPr lang="en-GB" dirty="0"/>
          </a:p>
        </p:txBody>
      </p:sp>
      <p:graphicFrame>
        <p:nvGraphicFramePr>
          <p:cNvPr id="7" name="Table 6"/>
          <p:cNvGraphicFramePr>
            <a:graphicFrameLocks noGrp="1"/>
          </p:cNvGraphicFramePr>
          <p:nvPr>
            <p:extLst/>
          </p:nvPr>
        </p:nvGraphicFramePr>
        <p:xfrm>
          <a:off x="539556" y="2492896"/>
          <a:ext cx="7704851" cy="1854200"/>
        </p:xfrm>
        <a:graphic>
          <a:graphicData uri="http://schemas.openxmlformats.org/drawingml/2006/table">
            <a:tbl>
              <a:tblPr firstRow="1" bandRow="1">
                <a:tableStyleId>{93296810-A885-4BE3-A3E7-6D5BEEA58F35}</a:tableStyleId>
              </a:tblPr>
              <a:tblGrid>
                <a:gridCol w="1440156">
                  <a:extLst>
                    <a:ext uri="{9D8B030D-6E8A-4147-A177-3AD203B41FA5}">
                      <a16:colId xmlns="" xmlns:a16="http://schemas.microsoft.com/office/drawing/2014/main" val="4028032318"/>
                    </a:ext>
                  </a:extLst>
                </a:gridCol>
                <a:gridCol w="1008112">
                  <a:extLst>
                    <a:ext uri="{9D8B030D-6E8A-4147-A177-3AD203B41FA5}">
                      <a16:colId xmlns="" xmlns:a16="http://schemas.microsoft.com/office/drawing/2014/main" val="3583342488"/>
                    </a:ext>
                  </a:extLst>
                </a:gridCol>
                <a:gridCol w="1008112">
                  <a:extLst>
                    <a:ext uri="{9D8B030D-6E8A-4147-A177-3AD203B41FA5}">
                      <a16:colId xmlns="" xmlns:a16="http://schemas.microsoft.com/office/drawing/2014/main" val="2051567093"/>
                    </a:ext>
                  </a:extLst>
                </a:gridCol>
                <a:gridCol w="946392">
                  <a:extLst>
                    <a:ext uri="{9D8B030D-6E8A-4147-A177-3AD203B41FA5}">
                      <a16:colId xmlns="" xmlns:a16="http://schemas.microsoft.com/office/drawing/2014/main" val="2658061157"/>
                    </a:ext>
                  </a:extLst>
                </a:gridCol>
                <a:gridCol w="1100693">
                  <a:extLst>
                    <a:ext uri="{9D8B030D-6E8A-4147-A177-3AD203B41FA5}">
                      <a16:colId xmlns="" xmlns:a16="http://schemas.microsoft.com/office/drawing/2014/main" val="161140461"/>
                    </a:ext>
                  </a:extLst>
                </a:gridCol>
                <a:gridCol w="1100693">
                  <a:extLst>
                    <a:ext uri="{9D8B030D-6E8A-4147-A177-3AD203B41FA5}">
                      <a16:colId xmlns="" xmlns:a16="http://schemas.microsoft.com/office/drawing/2014/main" val="3762923761"/>
                    </a:ext>
                  </a:extLst>
                </a:gridCol>
                <a:gridCol w="1100693">
                  <a:extLst>
                    <a:ext uri="{9D8B030D-6E8A-4147-A177-3AD203B41FA5}">
                      <a16:colId xmlns="" xmlns:a16="http://schemas.microsoft.com/office/drawing/2014/main" val="1966872399"/>
                    </a:ext>
                  </a:extLst>
                </a:gridCol>
              </a:tblGrid>
              <a:tr h="370840">
                <a:tc>
                  <a:txBody>
                    <a:bodyPr/>
                    <a:lstStyle/>
                    <a:p>
                      <a:pPr algn="l" fontAlgn="b"/>
                      <a:endParaRPr lang="en-GB"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000" b="1" i="0" u="none" strike="noStrike" dirty="0">
                          <a:solidFill>
                            <a:srgbClr val="000000"/>
                          </a:solidFill>
                          <a:effectLst/>
                          <a:latin typeface="Calibri" panose="020F0502020204030204" pitchFamily="34" charset="0"/>
                        </a:rPr>
                        <a:t>Actuals</a:t>
                      </a:r>
                    </a:p>
                  </a:txBody>
                  <a:tcPr marL="6350" marR="6350" marT="6350" marB="0" anchor="b"/>
                </a:tc>
                <a:tc>
                  <a:txBody>
                    <a:bodyPr/>
                    <a:lstStyle/>
                    <a:p>
                      <a:pPr algn="l" fontAlgn="b"/>
                      <a:r>
                        <a:rPr lang="en-GB" sz="2000" b="1" i="0" u="none" strike="noStrike" dirty="0">
                          <a:solidFill>
                            <a:srgbClr val="000000"/>
                          </a:solidFill>
                          <a:effectLst/>
                          <a:latin typeface="Calibri" panose="020F0502020204030204" pitchFamily="34" charset="0"/>
                        </a:rPr>
                        <a:t>Forecast</a:t>
                      </a:r>
                    </a:p>
                  </a:txBody>
                  <a:tcPr marL="6350" marR="6350" marT="6350" marB="0" anchor="b"/>
                </a:tc>
                <a:tc>
                  <a:txBody>
                    <a:bodyPr/>
                    <a:lstStyle/>
                    <a:p>
                      <a:pPr algn="l" fontAlgn="b"/>
                      <a:r>
                        <a:rPr lang="en-GB" sz="2000" b="1" i="0" u="none" strike="noStrike" dirty="0">
                          <a:solidFill>
                            <a:srgbClr val="000000"/>
                          </a:solidFill>
                          <a:effectLst/>
                          <a:latin typeface="Calibri" panose="020F0502020204030204" pitchFamily="34" charset="0"/>
                        </a:rPr>
                        <a:t>Actuals</a:t>
                      </a:r>
                    </a:p>
                  </a:txBody>
                  <a:tcPr marL="6350" marR="6350" marT="6350" marB="0" anchor="b"/>
                </a:tc>
                <a:tc>
                  <a:txBody>
                    <a:bodyPr/>
                    <a:lstStyle/>
                    <a:p>
                      <a:pPr algn="l" fontAlgn="b"/>
                      <a:r>
                        <a:rPr lang="en-GB" sz="2000" b="1" i="0" u="none" strike="noStrike" dirty="0" smtClean="0">
                          <a:solidFill>
                            <a:srgbClr val="000000"/>
                          </a:solidFill>
                          <a:effectLst/>
                          <a:latin typeface="Calibri" panose="020F0502020204030204" pitchFamily="34" charset="0"/>
                        </a:rPr>
                        <a:t>Forecast</a:t>
                      </a:r>
                      <a:endParaRPr lang="en-GB"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000" b="1" i="0" u="none" strike="noStrike" dirty="0" smtClean="0">
                          <a:solidFill>
                            <a:srgbClr val="000000"/>
                          </a:solidFill>
                          <a:effectLst/>
                          <a:latin typeface="Calibri" panose="020F0502020204030204" pitchFamily="34" charset="0"/>
                        </a:rPr>
                        <a:t>Forecast</a:t>
                      </a:r>
                      <a:endParaRPr lang="en-GB"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000" b="1" i="0" u="none" strike="noStrike" dirty="0" smtClean="0">
                          <a:solidFill>
                            <a:srgbClr val="000000"/>
                          </a:solidFill>
                          <a:effectLst/>
                          <a:latin typeface="Calibri" panose="020F0502020204030204" pitchFamily="34" charset="0"/>
                        </a:rPr>
                        <a:t>Forecast</a:t>
                      </a:r>
                      <a:endParaRPr lang="en-GB" sz="20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1683722777"/>
                  </a:ext>
                </a:extLst>
              </a:tr>
              <a:tr h="370840">
                <a:tc>
                  <a:txBody>
                    <a:bodyPr/>
                    <a:lstStyle/>
                    <a:p>
                      <a:pPr algn="l" fontAlgn="b"/>
                      <a:r>
                        <a:rPr lang="en-GB" sz="2000" b="1" i="0" u="none" strike="noStrike" dirty="0">
                          <a:solidFill>
                            <a:srgbClr val="000000"/>
                          </a:solidFill>
                          <a:effectLst/>
                          <a:latin typeface="Calibri" panose="020F0502020204030204" pitchFamily="34" charset="0"/>
                        </a:rPr>
                        <a:t>Year</a:t>
                      </a:r>
                    </a:p>
                  </a:txBody>
                  <a:tcPr marL="6350" marR="6350" marT="6350" marB="0" anchor="b"/>
                </a:tc>
                <a:tc>
                  <a:txBody>
                    <a:bodyPr/>
                    <a:lstStyle/>
                    <a:p>
                      <a:pPr algn="r" fontAlgn="b"/>
                      <a:r>
                        <a:rPr lang="en-GB" sz="2000" b="1" i="0" u="none" strike="noStrike">
                          <a:solidFill>
                            <a:srgbClr val="000000"/>
                          </a:solidFill>
                          <a:effectLst/>
                          <a:latin typeface="Calibri" panose="020F0502020204030204" pitchFamily="34" charset="0"/>
                        </a:rPr>
                        <a:t>2018</a:t>
                      </a:r>
                    </a:p>
                  </a:txBody>
                  <a:tcPr marL="6350" marR="6350" marT="6350" marB="0" anchor="b"/>
                </a:tc>
                <a:tc>
                  <a:txBody>
                    <a:bodyPr/>
                    <a:lstStyle/>
                    <a:p>
                      <a:pPr algn="r" fontAlgn="b"/>
                      <a:r>
                        <a:rPr lang="en-GB" sz="2000" b="1" i="0" u="none" strike="noStrike">
                          <a:solidFill>
                            <a:srgbClr val="000000"/>
                          </a:solidFill>
                          <a:effectLst/>
                          <a:latin typeface="Calibri" panose="020F0502020204030204" pitchFamily="34" charset="0"/>
                        </a:rPr>
                        <a:t>2019</a:t>
                      </a:r>
                    </a:p>
                  </a:txBody>
                  <a:tcPr marL="6350" marR="6350" marT="6350" marB="0" anchor="b"/>
                </a:tc>
                <a:tc>
                  <a:txBody>
                    <a:bodyPr/>
                    <a:lstStyle/>
                    <a:p>
                      <a:pPr algn="r" fontAlgn="b"/>
                      <a:r>
                        <a:rPr lang="en-GB" sz="2000" b="1" i="0" u="none" strike="noStrike" dirty="0">
                          <a:solidFill>
                            <a:srgbClr val="000000"/>
                          </a:solidFill>
                          <a:effectLst/>
                          <a:latin typeface="Calibri" panose="020F0502020204030204" pitchFamily="34" charset="0"/>
                        </a:rPr>
                        <a:t>2019</a:t>
                      </a:r>
                    </a:p>
                  </a:txBody>
                  <a:tcPr marL="6350" marR="6350" marT="6350" marB="0" anchor="b"/>
                </a:tc>
                <a:tc>
                  <a:txBody>
                    <a:bodyPr/>
                    <a:lstStyle/>
                    <a:p>
                      <a:pPr algn="r" fontAlgn="b"/>
                      <a:r>
                        <a:rPr lang="en-GB" sz="2000" b="1" i="0" u="none" strike="noStrike" dirty="0">
                          <a:solidFill>
                            <a:srgbClr val="000000"/>
                          </a:solidFill>
                          <a:effectLst/>
                          <a:latin typeface="Calibri" panose="020F0502020204030204" pitchFamily="34" charset="0"/>
                        </a:rPr>
                        <a:t>2020</a:t>
                      </a:r>
                    </a:p>
                  </a:txBody>
                  <a:tcPr marL="6350" marR="6350" marT="6350" marB="0" anchor="b"/>
                </a:tc>
                <a:tc>
                  <a:txBody>
                    <a:bodyPr/>
                    <a:lstStyle/>
                    <a:p>
                      <a:pPr algn="r" fontAlgn="b"/>
                      <a:r>
                        <a:rPr lang="en-GB" sz="2000" b="1" i="0" u="none" strike="noStrike" dirty="0">
                          <a:solidFill>
                            <a:srgbClr val="000000"/>
                          </a:solidFill>
                          <a:effectLst/>
                          <a:latin typeface="Calibri" panose="020F0502020204030204" pitchFamily="34" charset="0"/>
                        </a:rPr>
                        <a:t>2021</a:t>
                      </a:r>
                    </a:p>
                  </a:txBody>
                  <a:tcPr marL="6350" marR="6350" marT="6350" marB="0" anchor="b"/>
                </a:tc>
                <a:tc>
                  <a:txBody>
                    <a:bodyPr/>
                    <a:lstStyle/>
                    <a:p>
                      <a:pPr algn="r" fontAlgn="b"/>
                      <a:r>
                        <a:rPr lang="en-GB" sz="2000" b="1" i="0" u="none" strike="noStrike" dirty="0">
                          <a:solidFill>
                            <a:srgbClr val="000000"/>
                          </a:solidFill>
                          <a:effectLst/>
                          <a:latin typeface="Calibri" panose="020F0502020204030204" pitchFamily="34" charset="0"/>
                        </a:rPr>
                        <a:t>2022</a:t>
                      </a:r>
                    </a:p>
                  </a:txBody>
                  <a:tcPr marL="6350" marR="6350" marT="6350" marB="0" anchor="b"/>
                </a:tc>
                <a:extLst>
                  <a:ext uri="{0D108BD9-81ED-4DB2-BD59-A6C34878D82A}">
                    <a16:rowId xmlns="" xmlns:a16="http://schemas.microsoft.com/office/drawing/2014/main" val="1315888927"/>
                  </a:ext>
                </a:extLst>
              </a:tr>
              <a:tr h="370840">
                <a:tc>
                  <a:txBody>
                    <a:bodyPr/>
                    <a:lstStyle/>
                    <a:p>
                      <a:pPr algn="l" fontAlgn="b"/>
                      <a:r>
                        <a:rPr lang="en-GB" sz="2000" b="1" i="0" u="none" strike="noStrike" dirty="0">
                          <a:solidFill>
                            <a:srgbClr val="000000"/>
                          </a:solidFill>
                          <a:effectLst/>
                          <a:latin typeface="Calibri" panose="020F0502020204030204" pitchFamily="34" charset="0"/>
                        </a:rPr>
                        <a:t>Income</a:t>
                      </a:r>
                    </a:p>
                  </a:txBody>
                  <a:tcPr marL="6350" marR="6350" marT="6350" marB="0" anchor="b"/>
                </a:tc>
                <a:tc>
                  <a:txBody>
                    <a:bodyPr/>
                    <a:lstStyle/>
                    <a:p>
                      <a:pPr algn="r" fontAlgn="b"/>
                      <a:r>
                        <a:rPr lang="en-GB" sz="2000" b="1" i="0" u="none" strike="noStrike" dirty="0">
                          <a:solidFill>
                            <a:srgbClr val="000000"/>
                          </a:solidFill>
                          <a:effectLst/>
                          <a:latin typeface="Calibri" panose="020F0502020204030204" pitchFamily="34" charset="0"/>
                        </a:rPr>
                        <a:t>36741</a:t>
                      </a:r>
                    </a:p>
                  </a:txBody>
                  <a:tcPr marL="6350" marR="6350" marT="6350" marB="0" anchor="b"/>
                </a:tc>
                <a:tc>
                  <a:txBody>
                    <a:bodyPr/>
                    <a:lstStyle/>
                    <a:p>
                      <a:pPr algn="r" fontAlgn="b"/>
                      <a:r>
                        <a:rPr lang="en-GB" sz="2000" b="1" i="0" u="none" strike="noStrike" dirty="0" smtClean="0">
                          <a:solidFill>
                            <a:srgbClr val="000000"/>
                          </a:solidFill>
                          <a:effectLst/>
                          <a:latin typeface="Calibri" panose="020F0502020204030204" pitchFamily="34" charset="0"/>
                        </a:rPr>
                        <a:t>129761</a:t>
                      </a:r>
                      <a:endParaRPr lang="en-GB"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2000" b="1" i="0" u="none" strike="noStrike" dirty="0" smtClean="0">
                          <a:solidFill>
                            <a:srgbClr val="000000"/>
                          </a:solidFill>
                          <a:effectLst/>
                          <a:latin typeface="Calibri" panose="020F0502020204030204" pitchFamily="34" charset="0"/>
                        </a:rPr>
                        <a:t>77501</a:t>
                      </a:r>
                      <a:endParaRPr lang="en-GB"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2000" b="1" i="0" u="none" strike="noStrike" dirty="0" smtClean="0">
                          <a:solidFill>
                            <a:srgbClr val="000000"/>
                          </a:solidFill>
                          <a:effectLst/>
                          <a:latin typeface="Calibri" panose="020F0502020204030204" pitchFamily="34" charset="0"/>
                        </a:rPr>
                        <a:t>31100</a:t>
                      </a:r>
                      <a:endParaRPr lang="en-GB"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2000" b="1" i="0" u="none" strike="noStrike" dirty="0" smtClean="0">
                          <a:solidFill>
                            <a:srgbClr val="000000"/>
                          </a:solidFill>
                          <a:effectLst/>
                          <a:latin typeface="Calibri" panose="020F0502020204030204" pitchFamily="34" charset="0"/>
                        </a:rPr>
                        <a:t>74605</a:t>
                      </a:r>
                      <a:endParaRPr lang="en-GB"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2000" b="1" i="0" u="none" strike="noStrike" dirty="0" smtClean="0">
                          <a:solidFill>
                            <a:srgbClr val="000000"/>
                          </a:solidFill>
                          <a:effectLst/>
                          <a:latin typeface="Calibri" panose="020F0502020204030204" pitchFamily="34" charset="0"/>
                        </a:rPr>
                        <a:t>81506</a:t>
                      </a:r>
                      <a:endParaRPr lang="en-GB" sz="20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1586918118"/>
                  </a:ext>
                </a:extLst>
              </a:tr>
              <a:tr h="370840">
                <a:tc>
                  <a:txBody>
                    <a:bodyPr/>
                    <a:lstStyle/>
                    <a:p>
                      <a:pPr algn="l" fontAlgn="b"/>
                      <a:r>
                        <a:rPr lang="en-GB" sz="2000" b="1" i="0" u="none" strike="noStrike" dirty="0" smtClean="0">
                          <a:solidFill>
                            <a:srgbClr val="000000"/>
                          </a:solidFill>
                          <a:effectLst/>
                          <a:latin typeface="Calibri" panose="020F0502020204030204" pitchFamily="34" charset="0"/>
                        </a:rPr>
                        <a:t>Expenditure</a:t>
                      </a:r>
                      <a:endParaRPr lang="en-GB"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2000" b="1" i="0" u="none" strike="noStrike">
                          <a:solidFill>
                            <a:srgbClr val="000000"/>
                          </a:solidFill>
                          <a:effectLst/>
                          <a:latin typeface="Calibri" panose="020F0502020204030204" pitchFamily="34" charset="0"/>
                        </a:rPr>
                        <a:t>39654</a:t>
                      </a:r>
                    </a:p>
                  </a:txBody>
                  <a:tcPr marL="6350" marR="6350" marT="6350" marB="0" anchor="b"/>
                </a:tc>
                <a:tc>
                  <a:txBody>
                    <a:bodyPr/>
                    <a:lstStyle/>
                    <a:p>
                      <a:pPr algn="r" fontAlgn="b"/>
                      <a:r>
                        <a:rPr lang="en-GB" sz="2000" b="1" i="0" u="none" strike="noStrike" dirty="0">
                          <a:solidFill>
                            <a:srgbClr val="000000"/>
                          </a:solidFill>
                          <a:effectLst/>
                          <a:latin typeface="Calibri" panose="020F0502020204030204" pitchFamily="34" charset="0"/>
                        </a:rPr>
                        <a:t>67500</a:t>
                      </a:r>
                    </a:p>
                  </a:txBody>
                  <a:tcPr marL="6350" marR="6350" marT="6350" marB="0" anchor="b"/>
                </a:tc>
                <a:tc>
                  <a:txBody>
                    <a:bodyPr/>
                    <a:lstStyle/>
                    <a:p>
                      <a:pPr algn="r" fontAlgn="b"/>
                      <a:r>
                        <a:rPr lang="en-GB" sz="2000" b="1" i="0" u="none" strike="noStrike" dirty="0" smtClean="0">
                          <a:solidFill>
                            <a:srgbClr val="000000"/>
                          </a:solidFill>
                          <a:effectLst/>
                          <a:latin typeface="Calibri" panose="020F0502020204030204" pitchFamily="34" charset="0"/>
                        </a:rPr>
                        <a:t>12362</a:t>
                      </a:r>
                      <a:endParaRPr lang="en-GB"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2000" b="1" i="0" u="none" strike="noStrike" dirty="0" smtClean="0">
                          <a:solidFill>
                            <a:srgbClr val="000000"/>
                          </a:solidFill>
                          <a:effectLst/>
                          <a:latin typeface="Calibri" panose="020F0502020204030204" pitchFamily="34" charset="0"/>
                        </a:rPr>
                        <a:t>41340</a:t>
                      </a:r>
                      <a:endParaRPr lang="en-GB"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2000" b="1" i="0" u="none" strike="noStrike" dirty="0" smtClean="0">
                          <a:solidFill>
                            <a:srgbClr val="000000"/>
                          </a:solidFill>
                          <a:effectLst/>
                          <a:latin typeface="Calibri" panose="020F0502020204030204" pitchFamily="34" charset="0"/>
                        </a:rPr>
                        <a:t>55300</a:t>
                      </a:r>
                      <a:endParaRPr lang="en-GB"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2000" b="1" i="0" u="none" strike="noStrike">
                          <a:solidFill>
                            <a:srgbClr val="000000"/>
                          </a:solidFill>
                          <a:effectLst/>
                          <a:latin typeface="Calibri" panose="020F0502020204030204" pitchFamily="34" charset="0"/>
                        </a:rPr>
                        <a:t>71050</a:t>
                      </a:r>
                    </a:p>
                  </a:txBody>
                  <a:tcPr marL="6350" marR="6350" marT="6350" marB="0" anchor="b"/>
                </a:tc>
                <a:extLst>
                  <a:ext uri="{0D108BD9-81ED-4DB2-BD59-A6C34878D82A}">
                    <a16:rowId xmlns="" xmlns:a16="http://schemas.microsoft.com/office/drawing/2014/main" val="2943279744"/>
                  </a:ext>
                </a:extLst>
              </a:tr>
              <a:tr h="370840">
                <a:tc>
                  <a:txBody>
                    <a:bodyPr/>
                    <a:lstStyle/>
                    <a:p>
                      <a:pPr algn="l" fontAlgn="b"/>
                      <a:r>
                        <a:rPr lang="en-GB" sz="2000" b="1" i="0" u="none" strike="noStrike">
                          <a:solidFill>
                            <a:srgbClr val="000000"/>
                          </a:solidFill>
                          <a:effectLst/>
                          <a:latin typeface="Calibri" panose="020F0502020204030204" pitchFamily="34" charset="0"/>
                        </a:rPr>
                        <a:t>Final Balance</a:t>
                      </a:r>
                    </a:p>
                  </a:txBody>
                  <a:tcPr marL="6350" marR="6350" marT="6350" marB="0" anchor="b"/>
                </a:tc>
                <a:tc>
                  <a:txBody>
                    <a:bodyPr/>
                    <a:lstStyle/>
                    <a:p>
                      <a:pPr algn="r" fontAlgn="b"/>
                      <a:r>
                        <a:rPr lang="en-GB" sz="2000" b="1" i="0" u="none" strike="noStrike">
                          <a:solidFill>
                            <a:srgbClr val="000000"/>
                          </a:solidFill>
                          <a:effectLst/>
                          <a:latin typeface="Calibri" panose="020F0502020204030204" pitchFamily="34" charset="0"/>
                        </a:rPr>
                        <a:t>130306</a:t>
                      </a:r>
                    </a:p>
                  </a:txBody>
                  <a:tcPr marL="6350" marR="6350" marT="6350" marB="0" anchor="b"/>
                </a:tc>
                <a:tc>
                  <a:txBody>
                    <a:bodyPr/>
                    <a:lstStyle/>
                    <a:p>
                      <a:pPr algn="r" fontAlgn="b"/>
                      <a:r>
                        <a:rPr lang="en-GB" sz="2000" b="1" i="0" u="none" strike="noStrike" dirty="0" smtClean="0">
                          <a:solidFill>
                            <a:srgbClr val="000000"/>
                          </a:solidFill>
                          <a:effectLst/>
                          <a:latin typeface="Calibri" panose="020F0502020204030204" pitchFamily="34" charset="0"/>
                        </a:rPr>
                        <a:t>166385</a:t>
                      </a:r>
                      <a:endParaRPr lang="en-GB"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2000" b="1" i="0" u="none" strike="noStrike" dirty="0" smtClean="0">
                          <a:solidFill>
                            <a:srgbClr val="000000"/>
                          </a:solidFill>
                          <a:effectLst/>
                          <a:latin typeface="Calibri" panose="020F0502020204030204" pitchFamily="34" charset="0"/>
                        </a:rPr>
                        <a:t>195481</a:t>
                      </a:r>
                      <a:endParaRPr lang="en-GB"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2000" b="1" i="0" u="none" strike="noStrike" dirty="0" smtClean="0">
                          <a:solidFill>
                            <a:srgbClr val="000000"/>
                          </a:solidFill>
                          <a:effectLst/>
                          <a:latin typeface="Calibri" panose="020F0502020204030204" pitchFamily="34" charset="0"/>
                        </a:rPr>
                        <a:t>156145</a:t>
                      </a:r>
                      <a:endParaRPr lang="en-GB"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2000" b="1" i="0" u="none" strike="noStrike" dirty="0" smtClean="0">
                          <a:solidFill>
                            <a:srgbClr val="000000"/>
                          </a:solidFill>
                          <a:effectLst/>
                          <a:latin typeface="Calibri" panose="020F0502020204030204" pitchFamily="34" charset="0"/>
                        </a:rPr>
                        <a:t>175450</a:t>
                      </a:r>
                      <a:endParaRPr lang="en-GB"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2000" b="1" i="0" u="none" strike="noStrike" dirty="0" smtClean="0">
                          <a:solidFill>
                            <a:srgbClr val="000000"/>
                          </a:solidFill>
                          <a:effectLst/>
                          <a:latin typeface="Calibri" panose="020F0502020204030204" pitchFamily="34" charset="0"/>
                        </a:rPr>
                        <a:t>185906</a:t>
                      </a:r>
                      <a:endParaRPr lang="en-GB" sz="20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638099003"/>
                  </a:ext>
                </a:extLst>
              </a:tr>
            </a:tbl>
          </a:graphicData>
        </a:graphic>
      </p:graphicFrame>
      <p:sp>
        <p:nvSpPr>
          <p:cNvPr id="8" name="TextBox 7"/>
          <p:cNvSpPr txBox="1"/>
          <p:nvPr/>
        </p:nvSpPr>
        <p:spPr>
          <a:xfrm>
            <a:off x="2935694" y="1753754"/>
            <a:ext cx="2901756" cy="400110"/>
          </a:xfrm>
          <a:prstGeom prst="rect">
            <a:avLst/>
          </a:prstGeom>
          <a:noFill/>
        </p:spPr>
        <p:txBody>
          <a:bodyPr wrap="none" rtlCol="0">
            <a:spAutoFit/>
          </a:bodyPr>
          <a:lstStyle/>
          <a:p>
            <a:r>
              <a:rPr lang="en-GB" sz="2000" b="1" dirty="0" smtClean="0"/>
              <a:t>Overall Projections (£)</a:t>
            </a:r>
            <a:endParaRPr lang="en-GB" sz="2000" b="1" dirty="0"/>
          </a:p>
        </p:txBody>
      </p:sp>
      <p:sp>
        <p:nvSpPr>
          <p:cNvPr id="6" name="Footer Placeholder 5"/>
          <p:cNvSpPr>
            <a:spLocks noGrp="1"/>
          </p:cNvSpPr>
          <p:nvPr>
            <p:ph type="ftr" sz="quarter" idx="4294967295"/>
          </p:nvPr>
        </p:nvSpPr>
        <p:spPr>
          <a:xfrm>
            <a:off x="250824" y="6437313"/>
            <a:ext cx="8569647" cy="231775"/>
          </a:xfrm>
          <a:prstGeom prst="rect">
            <a:avLst/>
          </a:prstGeom>
        </p:spPr>
        <p:txBody>
          <a:bodyPr/>
          <a:lstStyle/>
          <a:p>
            <a:r>
              <a:rPr lang="en-GB" dirty="0" smtClean="0"/>
              <a:t>                                                                             </a:t>
            </a:r>
            <a:endParaRPr lang="de-DE" dirty="0"/>
          </a:p>
        </p:txBody>
      </p:sp>
      <p:sp>
        <p:nvSpPr>
          <p:cNvPr id="9" name="Footer Placeholder 3"/>
          <p:cNvSpPr>
            <a:spLocks noGrp="1"/>
          </p:cNvSpPr>
          <p:nvPr>
            <p:ph type="ftr" sz="quarter" idx="11"/>
          </p:nvPr>
        </p:nvSpPr>
        <p:spPr>
          <a:xfrm>
            <a:off x="250824" y="6437313"/>
            <a:ext cx="8641655" cy="231775"/>
          </a:xfrm>
        </p:spPr>
        <p:txBody>
          <a:bodyPr/>
          <a:lstStyle/>
          <a:p>
            <a:r>
              <a:rPr lang="nl-NL" dirty="0"/>
              <a:t>WCTRS General Assembly  -  Mumbai </a:t>
            </a:r>
            <a:r>
              <a:rPr lang="nl-NL" dirty="0" smtClean="0"/>
              <a:t>2019</a:t>
            </a:r>
            <a:r>
              <a:rPr lang="nl-NL" dirty="0"/>
              <a:t>		</a:t>
            </a:r>
            <a:r>
              <a:rPr lang="nl-NL" dirty="0" smtClean="0"/>
              <a:t>				</a:t>
            </a:r>
            <a:fld id="{0BA6C388-B0F8-4139-9C28-6F2B4F014852}" type="slidenum">
              <a:rPr lang="nl-NL" smtClean="0"/>
              <a:t>29</a:t>
            </a:fld>
            <a:endParaRPr lang="nl-NL" dirty="0"/>
          </a:p>
          <a:p>
            <a:endParaRPr lang="nl-NL" dirty="0"/>
          </a:p>
        </p:txBody>
      </p:sp>
    </p:spTree>
    <p:extLst>
      <p:ext uri="{BB962C8B-B14F-4D97-AF65-F5344CB8AC3E}">
        <p14:creationId xmlns:p14="http://schemas.microsoft.com/office/powerpoint/2010/main" val="2703973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GB" altLang="ja-JP" dirty="0"/>
              <a:t>Agenda</a:t>
            </a:r>
            <a:endParaRPr kumimoji="1" lang="ja-JP" altLang="en-US" dirty="0"/>
          </a:p>
        </p:txBody>
      </p:sp>
      <p:sp>
        <p:nvSpPr>
          <p:cNvPr id="5" name="コンテンツ プレースホルダー 4"/>
          <p:cNvSpPr>
            <a:spLocks noGrp="1"/>
          </p:cNvSpPr>
          <p:nvPr>
            <p:ph idx="1"/>
          </p:nvPr>
        </p:nvSpPr>
        <p:spPr>
          <a:xfrm>
            <a:off x="179513" y="1430532"/>
            <a:ext cx="8856984" cy="4798886"/>
          </a:xfrm>
        </p:spPr>
        <p:txBody>
          <a:bodyPr/>
          <a:lstStyle/>
          <a:p>
            <a:pPr marL="0" lvl="0" indent="0">
              <a:spcBef>
                <a:spcPts val="0"/>
              </a:spcBef>
              <a:spcAft>
                <a:spcPts val="0"/>
              </a:spcAft>
              <a:buNone/>
              <a:tabLst>
                <a:tab pos="228600" algn="l"/>
              </a:tabLst>
            </a:pPr>
            <a:r>
              <a:rPr lang="en-GB" b="1" dirty="0" smtClean="0"/>
              <a:t>7.  Editor-in-Chief </a:t>
            </a:r>
            <a:r>
              <a:rPr lang="en-GB" b="1" dirty="0"/>
              <a:t>Report on Case Studies in Transport Policy (</a:t>
            </a:r>
            <a:r>
              <a:rPr lang="en-GB" b="1" dirty="0" smtClean="0"/>
              <a:t>RM)</a:t>
            </a:r>
          </a:p>
          <a:p>
            <a:pPr marL="457200" lvl="0" indent="-457200">
              <a:spcBef>
                <a:spcPts val="0"/>
              </a:spcBef>
              <a:spcAft>
                <a:spcPts val="0"/>
              </a:spcAft>
              <a:buFont typeface="+mj-lt"/>
              <a:buAutoNum type="arabicPeriod"/>
              <a:tabLst>
                <a:tab pos="228600" algn="l"/>
              </a:tabLst>
            </a:pPr>
            <a:endParaRPr lang="en-GB" sz="1800" b="1" dirty="0" smtClean="0"/>
          </a:p>
          <a:p>
            <a:pPr marL="0" lvl="0" indent="0">
              <a:spcBef>
                <a:spcPts val="0"/>
              </a:spcBef>
              <a:spcAft>
                <a:spcPts val="0"/>
              </a:spcAft>
              <a:buNone/>
              <a:tabLst>
                <a:tab pos="228600" algn="l"/>
              </a:tabLst>
            </a:pPr>
            <a:r>
              <a:rPr lang="en-GB" b="1" dirty="0" smtClean="0"/>
              <a:t>8.  Report </a:t>
            </a:r>
            <a:r>
              <a:rPr lang="en-GB" b="1" dirty="0"/>
              <a:t>on Administrative and Financial matters (GM/AM) </a:t>
            </a:r>
            <a:endParaRPr lang="en-GB" b="1" dirty="0" smtClean="0"/>
          </a:p>
          <a:p>
            <a:pPr marL="457200" lvl="0" indent="-457200">
              <a:spcBef>
                <a:spcPts val="0"/>
              </a:spcBef>
              <a:spcAft>
                <a:spcPts val="0"/>
              </a:spcAft>
              <a:buFont typeface="+mj-lt"/>
              <a:buAutoNum type="arabicPeriod"/>
              <a:tabLst>
                <a:tab pos="228600" algn="l"/>
              </a:tabLst>
            </a:pPr>
            <a:endParaRPr lang="en-GB" sz="1800" b="1" dirty="0"/>
          </a:p>
          <a:p>
            <a:pPr marL="0" lvl="0" indent="0">
              <a:spcBef>
                <a:spcPts val="0"/>
              </a:spcBef>
              <a:spcAft>
                <a:spcPts val="0"/>
              </a:spcAft>
              <a:buNone/>
              <a:tabLst>
                <a:tab pos="228600" algn="l"/>
              </a:tabLst>
            </a:pPr>
            <a:r>
              <a:rPr lang="en-US" b="1" dirty="0" smtClean="0"/>
              <a:t>9.  Nomination </a:t>
            </a:r>
            <a:r>
              <a:rPr lang="en-US" b="1" dirty="0"/>
              <a:t>and election of President (Nominating </a:t>
            </a:r>
            <a:r>
              <a:rPr lang="en-US" b="1" dirty="0" smtClean="0"/>
              <a:t>Committee:  SJ-D/AH)</a:t>
            </a:r>
          </a:p>
          <a:p>
            <a:pPr marL="457200" lvl="0" indent="-457200">
              <a:spcBef>
                <a:spcPts val="0"/>
              </a:spcBef>
              <a:spcAft>
                <a:spcPts val="0"/>
              </a:spcAft>
              <a:buFont typeface="+mj-lt"/>
              <a:buAutoNum type="arabicPeriod"/>
              <a:tabLst>
                <a:tab pos="228600" algn="l"/>
              </a:tabLst>
            </a:pPr>
            <a:endParaRPr lang="en-GB" sz="1800" b="1" dirty="0"/>
          </a:p>
          <a:p>
            <a:pPr marL="0" lvl="0" indent="0">
              <a:spcBef>
                <a:spcPts val="0"/>
              </a:spcBef>
              <a:spcAft>
                <a:spcPts val="0"/>
              </a:spcAft>
              <a:buNone/>
              <a:tabLst>
                <a:tab pos="228600" algn="l"/>
              </a:tabLst>
            </a:pPr>
            <a:r>
              <a:rPr lang="en-GB" b="1" dirty="0" smtClean="0"/>
              <a:t>10.  Future </a:t>
            </a:r>
            <a:r>
              <a:rPr lang="en-GB" b="1" dirty="0"/>
              <a:t>Plans (next President</a:t>
            </a:r>
            <a:r>
              <a:rPr lang="en-GB" b="1" dirty="0" smtClean="0"/>
              <a:t>)</a:t>
            </a:r>
          </a:p>
          <a:p>
            <a:pPr marL="457200" lvl="0" indent="-457200">
              <a:spcBef>
                <a:spcPts val="0"/>
              </a:spcBef>
              <a:spcAft>
                <a:spcPts val="0"/>
              </a:spcAft>
              <a:buFont typeface="+mj-lt"/>
              <a:buAutoNum type="arabicPeriod"/>
              <a:tabLst>
                <a:tab pos="228600" algn="l"/>
              </a:tabLst>
            </a:pPr>
            <a:endParaRPr lang="en-GB" sz="1800" b="1" dirty="0"/>
          </a:p>
          <a:p>
            <a:pPr marL="0" lvl="0" indent="0">
              <a:spcBef>
                <a:spcPts val="0"/>
              </a:spcBef>
              <a:spcAft>
                <a:spcPts val="0"/>
              </a:spcAft>
              <a:buNone/>
              <a:tabLst>
                <a:tab pos="228600" algn="l"/>
              </a:tabLst>
            </a:pPr>
            <a:r>
              <a:rPr lang="en-GB" b="1" dirty="0" smtClean="0"/>
              <a:t>11.  Nomination </a:t>
            </a:r>
            <a:r>
              <a:rPr lang="en-GB" b="1" dirty="0"/>
              <a:t>and election of Steering Committee (next President</a:t>
            </a:r>
            <a:r>
              <a:rPr lang="en-GB" b="1" dirty="0" smtClean="0"/>
              <a:t>)</a:t>
            </a:r>
          </a:p>
          <a:p>
            <a:pPr marL="0" lvl="0" indent="0">
              <a:spcBef>
                <a:spcPts val="0"/>
              </a:spcBef>
              <a:spcAft>
                <a:spcPts val="0"/>
              </a:spcAft>
              <a:buNone/>
              <a:tabLst>
                <a:tab pos="228600" algn="l"/>
              </a:tabLst>
            </a:pPr>
            <a:endParaRPr lang="en-GB" sz="1800" b="1" dirty="0"/>
          </a:p>
          <a:p>
            <a:pPr marL="0" indent="0">
              <a:spcBef>
                <a:spcPts val="0"/>
              </a:spcBef>
              <a:spcAft>
                <a:spcPts val="0"/>
              </a:spcAft>
              <a:buNone/>
              <a:tabLst>
                <a:tab pos="228600" algn="l"/>
              </a:tabLst>
            </a:pPr>
            <a:r>
              <a:rPr lang="en-US" b="1" dirty="0" smtClean="0"/>
              <a:t>12.  Membership </a:t>
            </a:r>
            <a:r>
              <a:rPr lang="en-US" b="1" dirty="0"/>
              <a:t>fees for 2022-2025 (</a:t>
            </a:r>
            <a:r>
              <a:rPr lang="en-US" b="1" dirty="0" smtClean="0"/>
              <a:t>Sec </a:t>
            </a:r>
            <a:r>
              <a:rPr lang="en-US" b="1" dirty="0"/>
              <a:t>General - GM</a:t>
            </a:r>
            <a:r>
              <a:rPr lang="en-US" b="1" dirty="0" smtClean="0"/>
              <a:t>)</a:t>
            </a:r>
          </a:p>
          <a:p>
            <a:pPr marL="0" lvl="0" indent="0">
              <a:spcBef>
                <a:spcPts val="0"/>
              </a:spcBef>
              <a:spcAft>
                <a:spcPts val="0"/>
              </a:spcAft>
              <a:buNone/>
              <a:tabLst>
                <a:tab pos="228600" algn="l"/>
              </a:tabLst>
            </a:pPr>
            <a:endParaRPr lang="en-GB" sz="1800" b="1" dirty="0"/>
          </a:p>
          <a:p>
            <a:pPr marL="0" lvl="0" indent="0">
              <a:spcBef>
                <a:spcPts val="0"/>
              </a:spcBef>
              <a:spcAft>
                <a:spcPts val="0"/>
              </a:spcAft>
              <a:buNone/>
              <a:tabLst>
                <a:tab pos="228600" algn="l"/>
              </a:tabLst>
            </a:pPr>
            <a:r>
              <a:rPr lang="en-GB" b="1" dirty="0" smtClean="0"/>
              <a:t>13.  Any </a:t>
            </a:r>
            <a:r>
              <a:rPr lang="en-GB" b="1" dirty="0"/>
              <a:t>Other Business</a:t>
            </a:r>
            <a:endParaRPr lang="pt-BR" altLang="ja-JP" b="1" dirty="0">
              <a:solidFill>
                <a:srgbClr val="000000"/>
              </a:solidFill>
              <a:ea typeface="ＭＳ 明朝" charset="-128"/>
            </a:endParaRPr>
          </a:p>
          <a:p>
            <a:pPr marL="0" lvl="1" indent="0">
              <a:spcBef>
                <a:spcPts val="0"/>
              </a:spcBef>
              <a:spcAft>
                <a:spcPts val="0"/>
              </a:spcAft>
              <a:buNone/>
            </a:pPr>
            <a:r>
              <a:rPr lang="pt-BR" altLang="ja-JP" sz="2400" dirty="0">
                <a:solidFill>
                  <a:srgbClr val="000000"/>
                </a:solidFill>
                <a:ea typeface="ＭＳ 明朝" charset="-128"/>
              </a:rPr>
              <a:t>			</a:t>
            </a:r>
            <a:endParaRPr kumimoji="1" lang="ja-JP" altLang="en-US" sz="2400" dirty="0"/>
          </a:p>
        </p:txBody>
      </p:sp>
      <p:sp>
        <p:nvSpPr>
          <p:cNvPr id="6" name="Footer Placeholder 3"/>
          <p:cNvSpPr>
            <a:spLocks noGrp="1"/>
          </p:cNvSpPr>
          <p:nvPr>
            <p:ph type="ftr" sz="quarter" idx="11"/>
          </p:nvPr>
        </p:nvSpPr>
        <p:spPr>
          <a:xfrm>
            <a:off x="250824" y="6356351"/>
            <a:ext cx="8640763" cy="312738"/>
          </a:xfrm>
        </p:spPr>
        <p:txBody>
          <a:bodyPr/>
          <a:lstStyle/>
          <a:p>
            <a:r>
              <a:rPr lang="nl-NL" dirty="0" smtClean="0"/>
              <a:t>WCTRS General Assembly – Mumbai 2019							</a:t>
            </a:r>
            <a:fld id="{970D1A88-72B0-4AA2-AE71-44696D718DF5}" type="slidenum">
              <a:rPr lang="nl-NL"/>
              <a:t>3</a:t>
            </a:fld>
            <a:endParaRPr lang="nl-NL" dirty="0"/>
          </a:p>
        </p:txBody>
      </p:sp>
    </p:spTree>
    <p:extLst>
      <p:ext uri="{BB962C8B-B14F-4D97-AF65-F5344CB8AC3E}">
        <p14:creationId xmlns:p14="http://schemas.microsoft.com/office/powerpoint/2010/main" val="1687516228"/>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 Audit Report – Antonio </a:t>
            </a:r>
            <a:r>
              <a:rPr lang="en-GB" dirty="0" err="1" smtClean="0"/>
              <a:t>Musso</a:t>
            </a:r>
            <a:endParaRPr lang="en-GB" dirty="0"/>
          </a:p>
        </p:txBody>
      </p:sp>
      <p:sp>
        <p:nvSpPr>
          <p:cNvPr id="3" name="Content Placeholder 2"/>
          <p:cNvSpPr>
            <a:spLocks noGrp="1"/>
          </p:cNvSpPr>
          <p:nvPr>
            <p:ph idx="1"/>
          </p:nvPr>
        </p:nvSpPr>
        <p:spPr>
          <a:xfrm>
            <a:off x="250825" y="1458150"/>
            <a:ext cx="8640763" cy="4779162"/>
          </a:xfrm>
        </p:spPr>
        <p:txBody>
          <a:bodyPr/>
          <a:lstStyle/>
          <a:p>
            <a:pPr marL="0" indent="0">
              <a:buNone/>
            </a:pPr>
            <a:r>
              <a:rPr lang="en-US" sz="1550" dirty="0" smtClean="0">
                <a:solidFill>
                  <a:srgbClr val="000000"/>
                </a:solidFill>
              </a:rPr>
              <a:t>The accompanying statements of WCTRS’ financial position of the year 2018 along with the related statements of activities and functional expenses performed in such reference period have been audited.</a:t>
            </a:r>
          </a:p>
          <a:p>
            <a:pPr marL="0" indent="0">
              <a:buNone/>
            </a:pPr>
            <a:endParaRPr lang="en-US" sz="1400" dirty="0" smtClean="0">
              <a:solidFill>
                <a:srgbClr val="000000"/>
              </a:solidFill>
            </a:endParaRPr>
          </a:p>
          <a:p>
            <a:pPr marL="0" indent="0">
              <a:buNone/>
            </a:pPr>
            <a:r>
              <a:rPr lang="en-AU" sz="1550" dirty="0" smtClean="0">
                <a:solidFill>
                  <a:srgbClr val="000000"/>
                </a:solidFill>
              </a:rPr>
              <a:t>A set of documents has been </a:t>
            </a:r>
            <a:r>
              <a:rPr lang="en-AU" sz="1550" dirty="0" err="1" smtClean="0">
                <a:solidFill>
                  <a:srgbClr val="000000"/>
                </a:solidFill>
              </a:rPr>
              <a:t>analyzed</a:t>
            </a:r>
            <a:r>
              <a:rPr lang="en-AU" sz="1550" dirty="0" smtClean="0">
                <a:solidFill>
                  <a:srgbClr val="000000"/>
                </a:solidFill>
              </a:rPr>
              <a:t>, as follows:</a:t>
            </a:r>
          </a:p>
          <a:p>
            <a:pPr marL="0" indent="0">
              <a:buNone/>
            </a:pPr>
            <a:endParaRPr lang="en-US" sz="1400" dirty="0" smtClean="0">
              <a:solidFill>
                <a:srgbClr val="000000"/>
              </a:solidFill>
            </a:endParaRPr>
          </a:p>
          <a:p>
            <a:pPr marL="285750" lvl="0" indent="-285750"/>
            <a:r>
              <a:rPr lang="en-AU" sz="1550" dirty="0" smtClean="0"/>
              <a:t>financial statements and bank movements depicting the period Jan.–Dec. 2018;</a:t>
            </a:r>
            <a:endParaRPr lang="en-US" sz="1550" dirty="0" smtClean="0"/>
          </a:p>
          <a:p>
            <a:pPr marL="285750" lvl="0" indent="-285750"/>
            <a:r>
              <a:rPr lang="en-AU" sz="1550" dirty="0" smtClean="0"/>
              <a:t>past trends of the financial situation, accompanied by detailed actual figures of the year 2018;</a:t>
            </a:r>
            <a:endParaRPr lang="en-US" sz="1550" dirty="0" smtClean="0"/>
          </a:p>
          <a:p>
            <a:pPr marL="285750" lvl="0" indent="-285750"/>
            <a:r>
              <a:rPr lang="en-AU" sz="1550" dirty="0" smtClean="0"/>
              <a:t>a set of financial provisions, on a yearly basis, for the 2019-2022 reference period; </a:t>
            </a:r>
            <a:endParaRPr lang="en-US" sz="1550" dirty="0" smtClean="0"/>
          </a:p>
          <a:p>
            <a:pPr marL="285750" lvl="0" indent="-285750"/>
            <a:r>
              <a:rPr lang="en-AU" sz="1550" dirty="0" smtClean="0"/>
              <a:t>specific figures such as a comprehensive list of payments, bank reconciliation and </a:t>
            </a:r>
            <a:r>
              <a:rPr lang="en-AU" sz="1550" dirty="0" err="1" smtClean="0"/>
              <a:t>paypal</a:t>
            </a:r>
            <a:r>
              <a:rPr lang="en-AU" sz="1550" dirty="0" smtClean="0"/>
              <a:t> receipts providing objective evidence of the financial situation.</a:t>
            </a:r>
          </a:p>
          <a:p>
            <a:pPr marL="0" indent="0">
              <a:buNone/>
            </a:pPr>
            <a:endParaRPr lang="en-AU" sz="1400" dirty="0" smtClean="0">
              <a:solidFill>
                <a:srgbClr val="000000"/>
              </a:solidFill>
              <a:latin typeface="Arial" charset="0"/>
            </a:endParaRPr>
          </a:p>
          <a:p>
            <a:pPr marL="0" indent="0">
              <a:buNone/>
            </a:pPr>
            <a:r>
              <a:rPr lang="en-AU" sz="1550" dirty="0" smtClean="0">
                <a:solidFill>
                  <a:srgbClr val="000000"/>
                </a:solidFill>
                <a:latin typeface="Arial" charset="0"/>
              </a:rPr>
              <a:t>The audit has been performed in accordance with common auditing standards. </a:t>
            </a:r>
            <a:endParaRPr lang="en-US" sz="1550" dirty="0" smtClean="0">
              <a:solidFill>
                <a:srgbClr val="000000"/>
              </a:solidFill>
              <a:latin typeface="Arial" charset="0"/>
            </a:endParaRPr>
          </a:p>
          <a:p>
            <a:pPr marL="0" indent="0">
              <a:buNone/>
            </a:pPr>
            <a:endParaRPr lang="en-US" sz="1400" i="1" dirty="0">
              <a:solidFill>
                <a:srgbClr val="000000"/>
              </a:solidFill>
              <a:latin typeface="Arial" charset="0"/>
            </a:endParaRPr>
          </a:p>
          <a:p>
            <a:pPr marL="0" indent="0">
              <a:buNone/>
            </a:pPr>
            <a:r>
              <a:rPr lang="en-US" sz="1550" i="1" dirty="0">
                <a:solidFill>
                  <a:srgbClr val="000000"/>
                </a:solidFill>
                <a:latin typeface="Arial" charset="0"/>
              </a:rPr>
              <a:t>The financial statements present fairly, in all material respects, the financial position and performance of WCTRS of the whole year 2018 as represented by the results of its operations.</a:t>
            </a:r>
          </a:p>
          <a:p>
            <a:pPr marL="0" indent="0">
              <a:buNone/>
            </a:pPr>
            <a:endParaRPr lang="en-GB" dirty="0"/>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2019						</a:t>
            </a:r>
            <a:fld id="{5D46D56F-41C5-43AA-BB9E-8F3D878BC5E2}" type="slidenum">
              <a:rPr lang="nl-NL"/>
              <a:pPr/>
              <a:t>30</a:t>
            </a:fld>
            <a:endParaRPr lang="nl-NL" dirty="0"/>
          </a:p>
          <a:p>
            <a:endParaRPr lang="nl-NL" dirty="0"/>
          </a:p>
        </p:txBody>
      </p:sp>
    </p:spTree>
    <p:extLst>
      <p:ext uri="{BB962C8B-B14F-4D97-AF65-F5344CB8AC3E}">
        <p14:creationId xmlns:p14="http://schemas.microsoft.com/office/powerpoint/2010/main" val="2403013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 Other Matters</a:t>
            </a:r>
            <a:endParaRPr lang="en-GB" dirty="0"/>
          </a:p>
        </p:txBody>
      </p:sp>
      <p:sp>
        <p:nvSpPr>
          <p:cNvPr id="3" name="Content Placeholder 2"/>
          <p:cNvSpPr>
            <a:spLocks noGrp="1"/>
          </p:cNvSpPr>
          <p:nvPr>
            <p:ph idx="1"/>
          </p:nvPr>
        </p:nvSpPr>
        <p:spPr>
          <a:xfrm>
            <a:off x="170409" y="1696481"/>
            <a:ext cx="6349366" cy="1829301"/>
          </a:xfrm>
        </p:spPr>
        <p:txBody>
          <a:bodyPr/>
          <a:lstStyle/>
          <a:p>
            <a:r>
              <a:rPr lang="en-GB" dirty="0" smtClean="0"/>
              <a:t>General Data Protection Regulations</a:t>
            </a:r>
          </a:p>
          <a:p>
            <a:endParaRPr lang="en-GB" dirty="0" smtClean="0"/>
          </a:p>
          <a:p>
            <a:r>
              <a:rPr lang="en-GB" dirty="0" smtClean="0"/>
              <a:t>Regular news brief</a:t>
            </a:r>
          </a:p>
          <a:p>
            <a:r>
              <a:rPr lang="en-GB" dirty="0" smtClean="0"/>
              <a:t>Periodic newsletter</a:t>
            </a:r>
            <a:endParaRPr lang="en-GB" dirty="0"/>
          </a:p>
        </p:txBody>
      </p:sp>
      <p:sp>
        <p:nvSpPr>
          <p:cNvPr id="4" name="Footer Placeholder 3"/>
          <p:cNvSpPr>
            <a:spLocks noGrp="1"/>
          </p:cNvSpPr>
          <p:nvPr>
            <p:ph type="ftr" sz="quarter" idx="11"/>
          </p:nvPr>
        </p:nvSpPr>
        <p:spPr>
          <a:xfrm>
            <a:off x="250824" y="6437313"/>
            <a:ext cx="8641655" cy="231775"/>
          </a:xfrm>
        </p:spPr>
        <p:txBody>
          <a:bodyPr/>
          <a:lstStyle/>
          <a:p>
            <a:r>
              <a:rPr lang="nl-NL" dirty="0"/>
              <a:t>WCTRS General Assembly  -  Mumbai 2019						</a:t>
            </a:r>
            <a:fld id="{5D46D56F-41C5-43AA-BB9E-8F3D878BC5E2}" type="slidenum">
              <a:rPr lang="nl-NL"/>
              <a:pPr/>
              <a:t>31</a:t>
            </a:fld>
            <a:endParaRPr lang="nl-NL" dirty="0"/>
          </a:p>
          <a:p>
            <a:endParaRPr lang="nl-NL" dirty="0"/>
          </a:p>
        </p:txBody>
      </p:sp>
      <p:pic>
        <p:nvPicPr>
          <p:cNvPr id="2050" name="Picture 2" descr="WCTRS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924942"/>
            <a:ext cx="1527720" cy="15277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AutoShape 4" descr="Image result for twitte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Image result for twitt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9775" y="3412781"/>
            <a:ext cx="712961" cy="5347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flipH="1">
            <a:off x="7152071" y="3473212"/>
            <a:ext cx="1629577" cy="369332"/>
          </a:xfrm>
          <a:prstGeom prst="rect">
            <a:avLst/>
          </a:prstGeom>
          <a:noFill/>
        </p:spPr>
        <p:txBody>
          <a:bodyPr wrap="square" rtlCol="0">
            <a:spAutoFit/>
          </a:bodyPr>
          <a:lstStyle/>
          <a:p>
            <a:r>
              <a:rPr lang="en-GB" dirty="0" smtClean="0"/>
              <a:t>@</a:t>
            </a:r>
            <a:r>
              <a:rPr lang="en-GB" dirty="0" err="1" smtClean="0"/>
              <a:t>WCTRSoc</a:t>
            </a:r>
            <a:endParaRPr lang="en-GB" dirty="0"/>
          </a:p>
        </p:txBody>
      </p:sp>
      <p:sp>
        <p:nvSpPr>
          <p:cNvPr id="8" name="Rectangle 7"/>
          <p:cNvSpPr/>
          <p:nvPr/>
        </p:nvSpPr>
        <p:spPr>
          <a:xfrm>
            <a:off x="5476433" y="5643801"/>
            <a:ext cx="3518784" cy="338554"/>
          </a:xfrm>
          <a:prstGeom prst="rect">
            <a:avLst/>
          </a:prstGeom>
        </p:spPr>
        <p:txBody>
          <a:bodyPr wrap="none">
            <a:spAutoFit/>
          </a:bodyPr>
          <a:lstStyle/>
          <a:p>
            <a:r>
              <a:rPr lang="en-GB" sz="1600" dirty="0">
                <a:hlinkClick r:id="rId4"/>
              </a:rPr>
              <a:t>https://www.facebook.com/wctrs.org/</a:t>
            </a:r>
            <a:endParaRPr lang="en-GB" sz="1600" dirty="0"/>
          </a:p>
        </p:txBody>
      </p:sp>
      <p:pic>
        <p:nvPicPr>
          <p:cNvPr id="2056" name="Picture 8" descr="Image result for facebook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3900" y="4619357"/>
            <a:ext cx="982960" cy="9829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6"/>
          <a:srcRect l="5880" t="11471" r="5984" b="16403"/>
          <a:stretch/>
        </p:blipFill>
        <p:spPr>
          <a:xfrm>
            <a:off x="494680" y="3947502"/>
            <a:ext cx="4536504" cy="2088233"/>
          </a:xfrm>
          <a:prstGeom prst="rect">
            <a:avLst/>
          </a:prstGeom>
        </p:spPr>
      </p:pic>
      <p:sp>
        <p:nvSpPr>
          <p:cNvPr id="10" name="TextBox 9"/>
          <p:cNvSpPr txBox="1"/>
          <p:nvPr/>
        </p:nvSpPr>
        <p:spPr>
          <a:xfrm>
            <a:off x="1476332" y="3578170"/>
            <a:ext cx="2552878" cy="369332"/>
          </a:xfrm>
          <a:prstGeom prst="rect">
            <a:avLst/>
          </a:prstGeom>
          <a:noFill/>
        </p:spPr>
        <p:txBody>
          <a:bodyPr wrap="none" rtlCol="0">
            <a:spAutoFit/>
          </a:bodyPr>
          <a:lstStyle/>
          <a:p>
            <a:r>
              <a:rPr lang="en-GB" dirty="0" smtClean="0"/>
              <a:t>www.wctrs-society.com</a:t>
            </a:r>
            <a:endParaRPr lang="en-GB" dirty="0"/>
          </a:p>
        </p:txBody>
      </p:sp>
    </p:spTree>
    <p:extLst>
      <p:ext uri="{BB962C8B-B14F-4D97-AF65-F5344CB8AC3E}">
        <p14:creationId xmlns:p14="http://schemas.microsoft.com/office/powerpoint/2010/main" val="2426580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9</a:t>
            </a:r>
            <a:r>
              <a:rPr lang="en-GB" dirty="0" smtClean="0"/>
              <a:t>. Nomination and Election of President</a:t>
            </a:r>
            <a:endParaRPr lang="en-GB" dirty="0"/>
          </a:p>
        </p:txBody>
      </p:sp>
      <p:sp>
        <p:nvSpPr>
          <p:cNvPr id="3" name="Content Placeholder 2"/>
          <p:cNvSpPr>
            <a:spLocks noGrp="1"/>
          </p:cNvSpPr>
          <p:nvPr>
            <p:ph idx="1"/>
          </p:nvPr>
        </p:nvSpPr>
        <p:spPr/>
        <p:txBody>
          <a:bodyPr/>
          <a:lstStyle/>
          <a:p>
            <a:pPr marL="0" indent="0">
              <a:buNone/>
            </a:pPr>
            <a:r>
              <a:rPr lang="en-GB" sz="2800" dirty="0" smtClean="0"/>
              <a:t>Members of Presidential Nominating Committee</a:t>
            </a:r>
          </a:p>
          <a:p>
            <a:pPr marL="0" indent="0">
              <a:buNone/>
            </a:pPr>
            <a:endParaRPr lang="en-GB" sz="2800" dirty="0" smtClean="0"/>
          </a:p>
          <a:p>
            <a:r>
              <a:rPr lang="en-GB" sz="2800" dirty="0" smtClean="0"/>
              <a:t>Professor Sergio </a:t>
            </a:r>
            <a:r>
              <a:rPr lang="en-GB" sz="2800" dirty="0" err="1" smtClean="0"/>
              <a:t>Jara</a:t>
            </a:r>
            <a:r>
              <a:rPr lang="en-GB" sz="2800" dirty="0" smtClean="0"/>
              <a:t>-Diaz</a:t>
            </a:r>
          </a:p>
          <a:p>
            <a:r>
              <a:rPr lang="en-GB" sz="2800" dirty="0" smtClean="0"/>
              <a:t>Professor Ali </a:t>
            </a:r>
            <a:r>
              <a:rPr lang="en-GB" sz="2800" dirty="0" err="1" smtClean="0"/>
              <a:t>Huzzayin</a:t>
            </a:r>
            <a:endParaRPr lang="en-GB" sz="2800" dirty="0"/>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2019						</a:t>
            </a:r>
            <a:fld id="{5D46D56F-41C5-43AA-BB9E-8F3D878BC5E2}" type="slidenum">
              <a:rPr lang="nl-NL"/>
              <a:pPr/>
              <a:t>32</a:t>
            </a:fld>
            <a:endParaRPr lang="nl-NL" dirty="0"/>
          </a:p>
          <a:p>
            <a:endParaRPr lang="nl-NL" dirty="0"/>
          </a:p>
        </p:txBody>
      </p:sp>
    </p:spTree>
    <p:extLst>
      <p:ext uri="{BB962C8B-B14F-4D97-AF65-F5344CB8AC3E}">
        <p14:creationId xmlns:p14="http://schemas.microsoft.com/office/powerpoint/2010/main" val="4222829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 Future Plans</a:t>
            </a:r>
            <a:endParaRPr lang="en-GB" dirty="0"/>
          </a:p>
        </p:txBody>
      </p:sp>
      <p:sp>
        <p:nvSpPr>
          <p:cNvPr id="3" name="Content Placeholder 2"/>
          <p:cNvSpPr>
            <a:spLocks noGrp="1"/>
          </p:cNvSpPr>
          <p:nvPr>
            <p:ph idx="1"/>
          </p:nvPr>
        </p:nvSpPr>
        <p:spPr>
          <a:xfrm>
            <a:off x="107504" y="1505764"/>
            <a:ext cx="9036495" cy="4500562"/>
          </a:xfrm>
        </p:spPr>
        <p:txBody>
          <a:bodyPr/>
          <a:lstStyle/>
          <a:p>
            <a:pPr marL="169862" lvl="1" indent="0">
              <a:buNone/>
            </a:pPr>
            <a:r>
              <a:rPr lang="nl-NL" sz="2400" b="1" dirty="0" smtClean="0">
                <a:solidFill>
                  <a:srgbClr val="0066FF"/>
                </a:solidFill>
                <a:cs typeface="Calibri" panose="020F0502020204030204" pitchFamily="34" charset="0"/>
              </a:rPr>
              <a:t>1.	Future Plans for the WCTRS</a:t>
            </a:r>
          </a:p>
          <a:p>
            <a:pPr marL="169862" lvl="1" indent="0">
              <a:buNone/>
            </a:pPr>
            <a:endParaRPr lang="nl-NL" sz="2400" b="1" dirty="0">
              <a:solidFill>
                <a:srgbClr val="0066FF"/>
              </a:solidFill>
              <a:cs typeface="Calibri" panose="020F0502020204030204" pitchFamily="34" charset="0"/>
            </a:endParaRPr>
          </a:p>
          <a:p>
            <a:pPr marL="169862" lvl="1" indent="0">
              <a:buNone/>
            </a:pPr>
            <a:r>
              <a:rPr lang="nl-NL" sz="2400" b="1" dirty="0" smtClean="0">
                <a:solidFill>
                  <a:srgbClr val="0066FF"/>
                </a:solidFill>
                <a:cs typeface="Calibri" panose="020F0502020204030204" pitchFamily="34" charset="0"/>
              </a:rPr>
              <a:t>2.	Nomination:  WCTRS New Steering Committee</a:t>
            </a:r>
          </a:p>
          <a:p>
            <a:pPr marL="169862" lvl="1" indent="0">
              <a:buNone/>
            </a:pPr>
            <a:r>
              <a:rPr lang="nl-NL" sz="2400" b="1" dirty="0" smtClean="0">
                <a:solidFill>
                  <a:srgbClr val="0066FF"/>
                </a:solidFill>
                <a:cs typeface="Calibri" panose="020F0502020204030204" pitchFamily="34" charset="0"/>
              </a:rPr>
              <a:t>Members to the WCTRS General Assembly</a:t>
            </a:r>
          </a:p>
          <a:p>
            <a:pPr marL="0" indent="0" algn="ctr">
              <a:buNone/>
            </a:pPr>
            <a:endParaRPr lang="en-US" altLang="zh-CN" sz="2800" dirty="0" smtClean="0">
              <a:solidFill>
                <a:srgbClr val="FF0000"/>
              </a:solidFill>
              <a:cs typeface="Calibri" panose="020F0502020204030204" pitchFamily="34" charset="0"/>
            </a:endParaRPr>
          </a:p>
          <a:p>
            <a:pPr marL="0" indent="0" algn="ctr">
              <a:buNone/>
            </a:pPr>
            <a:r>
              <a:rPr lang="en-US" altLang="zh-CN" sz="2800" dirty="0" smtClean="0">
                <a:solidFill>
                  <a:srgbClr val="FF0000"/>
                </a:solidFill>
                <a:cs typeface="Calibri" panose="020F0502020204030204" pitchFamily="34" charset="0"/>
              </a:rPr>
              <a:t>28</a:t>
            </a:r>
            <a:r>
              <a:rPr lang="en-US" altLang="zh-CN" sz="2800" baseline="30000" dirty="0" smtClean="0">
                <a:solidFill>
                  <a:srgbClr val="FF0000"/>
                </a:solidFill>
                <a:cs typeface="Calibri" panose="020F0502020204030204" pitchFamily="34" charset="0"/>
              </a:rPr>
              <a:t>th</a:t>
            </a:r>
            <a:r>
              <a:rPr lang="en-US" altLang="zh-CN" sz="2800" dirty="0" smtClean="0">
                <a:solidFill>
                  <a:srgbClr val="FF0000"/>
                </a:solidFill>
                <a:cs typeface="Calibri" panose="020F0502020204030204" pitchFamily="34" charset="0"/>
              </a:rPr>
              <a:t> </a:t>
            </a:r>
            <a:r>
              <a:rPr lang="en-US" altLang="zh-CN" sz="2800" dirty="0">
                <a:solidFill>
                  <a:srgbClr val="FF0000"/>
                </a:solidFill>
                <a:cs typeface="Calibri" panose="020F0502020204030204" pitchFamily="34" charset="0"/>
              </a:rPr>
              <a:t>May</a:t>
            </a:r>
            <a:r>
              <a:rPr lang="nl-NL" sz="2800" dirty="0">
                <a:solidFill>
                  <a:srgbClr val="FF0000"/>
                </a:solidFill>
                <a:cs typeface="Calibri" panose="020F0502020204030204" pitchFamily="34" charset="0"/>
              </a:rPr>
              <a:t>, </a:t>
            </a:r>
            <a:r>
              <a:rPr lang="nl-NL" sz="2800" dirty="0" smtClean="0">
                <a:solidFill>
                  <a:srgbClr val="FF0000"/>
                </a:solidFill>
                <a:cs typeface="Calibri" panose="020F0502020204030204" pitchFamily="34" charset="0"/>
              </a:rPr>
              <a:t>2019</a:t>
            </a:r>
            <a:endParaRPr lang="nl-NL" sz="2800" dirty="0">
              <a:solidFill>
                <a:srgbClr val="FF0000"/>
              </a:solidFill>
              <a:cs typeface="Calibri" panose="020F0502020204030204" pitchFamily="34" charset="0"/>
            </a:endParaRPr>
          </a:p>
          <a:p>
            <a:pPr marL="0" indent="0" algn="ctr">
              <a:buNone/>
            </a:pPr>
            <a:endParaRPr lang="nl-NL" sz="2800" b="1" dirty="0" smtClean="0">
              <a:cs typeface="Calibri" panose="020F0502020204030204" pitchFamily="34" charset="0"/>
            </a:endParaRPr>
          </a:p>
          <a:p>
            <a:pPr marL="0" indent="0" algn="ctr">
              <a:buNone/>
            </a:pPr>
            <a:r>
              <a:rPr lang="nl-NL" sz="2800" b="1" dirty="0" smtClean="0">
                <a:cs typeface="Calibri" panose="020F0502020204030204" pitchFamily="34" charset="0"/>
              </a:rPr>
              <a:t>by </a:t>
            </a:r>
            <a:r>
              <a:rPr lang="nl-NL" sz="2800" b="1" dirty="0">
                <a:cs typeface="Calibri" panose="020F0502020204030204" pitchFamily="34" charset="0"/>
              </a:rPr>
              <a:t>Tae H. Oum</a:t>
            </a:r>
            <a:endParaRPr lang="en-GB" sz="2800" dirty="0"/>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2019						</a:t>
            </a:r>
            <a:fld id="{5D46D56F-41C5-43AA-BB9E-8F3D878BC5E2}" type="slidenum">
              <a:rPr lang="nl-NL"/>
              <a:pPr/>
              <a:t>33</a:t>
            </a:fld>
            <a:endParaRPr lang="nl-NL" dirty="0"/>
          </a:p>
          <a:p>
            <a:endParaRPr lang="nl-NL" dirty="0"/>
          </a:p>
        </p:txBody>
      </p:sp>
    </p:spTree>
    <p:extLst>
      <p:ext uri="{BB962C8B-B14F-4D97-AF65-F5344CB8AC3E}">
        <p14:creationId xmlns:p14="http://schemas.microsoft.com/office/powerpoint/2010/main" val="488833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628800"/>
            <a:ext cx="8136904" cy="2990242"/>
          </a:xfrm>
          <a:prstGeom prst="rect">
            <a:avLst/>
          </a:prstGeom>
        </p:spPr>
        <p:txBody>
          <a:bodyPr wrap="square">
            <a:spAutoFit/>
          </a:bodyPr>
          <a:lstStyle/>
          <a:p>
            <a:pPr lvl="0">
              <a:lnSpc>
                <a:spcPct val="107000"/>
              </a:lnSpc>
              <a:spcAft>
                <a:spcPts val="0"/>
              </a:spcAft>
            </a:pPr>
            <a:r>
              <a:rPr lang="en-US" sz="2800" b="1" dirty="0">
                <a:latin typeface="Times New Roman" panose="02020603050405020304" pitchFamily="18" charset="0"/>
                <a:ea typeface="Malgun Gothic" panose="020B0503020000020004" pitchFamily="34" charset="-127"/>
                <a:cs typeface="Times New Roman" panose="02020603050405020304" pitchFamily="18" charset="0"/>
              </a:rPr>
              <a:t>Overall Objective of </a:t>
            </a:r>
            <a:r>
              <a:rPr lang="en-US" sz="2800" b="1" dirty="0" smtClean="0">
                <a:latin typeface="Times New Roman" panose="02020603050405020304" pitchFamily="18" charset="0"/>
                <a:ea typeface="Malgun Gothic" panose="020B0503020000020004" pitchFamily="34" charset="-127"/>
                <a:cs typeface="Times New Roman" panose="02020603050405020304" pitchFamily="18" charset="0"/>
              </a:rPr>
              <a:t>WCTRS:  </a:t>
            </a:r>
            <a:r>
              <a:rPr lang="en-US" sz="2800" b="1" dirty="0" smtClean="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to </a:t>
            </a:r>
            <a:r>
              <a:rPr lang="en-US" sz="2800" b="1"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Enhance </a:t>
            </a:r>
            <a:r>
              <a:rPr lang="en-US" sz="2800" b="1" dirty="0" smtClean="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our contribution </a:t>
            </a:r>
            <a:r>
              <a:rPr lang="en-US" sz="2800" b="1"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to </a:t>
            </a:r>
            <a:r>
              <a:rPr lang="en-US" sz="2800" b="1" dirty="0" smtClean="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members &amp; to the </a:t>
            </a:r>
            <a:r>
              <a:rPr lang="en-US" sz="2800" b="1"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Global Society</a:t>
            </a:r>
          </a:p>
          <a:p>
            <a:pPr lvl="0" defTabSz="266700">
              <a:lnSpc>
                <a:spcPct val="107000"/>
              </a:lnSpc>
              <a:spcAft>
                <a:spcPts val="0"/>
              </a:spcAft>
            </a:pPr>
            <a:r>
              <a:rPr lang="en-US" sz="2400" dirty="0">
                <a:latin typeface="Times New Roman" panose="02020603050405020304" pitchFamily="18" charset="0"/>
                <a:ea typeface="Malgun Gothic" panose="020B0503020000020004" pitchFamily="34" charset="-127"/>
                <a:cs typeface="Times New Roman" panose="02020603050405020304" pitchFamily="18" charset="0"/>
              </a:rPr>
              <a:t>•	</a:t>
            </a:r>
            <a:r>
              <a:rPr lang="en-US" sz="2400" b="1" dirty="0">
                <a:latin typeface="Times New Roman" panose="02020603050405020304" pitchFamily="18" charset="0"/>
                <a:ea typeface="Malgun Gothic" panose="020B0503020000020004" pitchFamily="34" charset="-127"/>
                <a:cs typeface="Times New Roman" panose="02020603050405020304" pitchFamily="18" charset="0"/>
              </a:rPr>
              <a:t>By promoting interchange of ideas </a:t>
            </a:r>
            <a:r>
              <a:rPr lang="en-US" sz="2400" dirty="0" smtClean="0">
                <a:latin typeface="Times New Roman" panose="02020603050405020304" pitchFamily="18" charset="0"/>
                <a:ea typeface="Malgun Gothic" panose="020B0503020000020004" pitchFamily="34" charset="-127"/>
                <a:cs typeface="Times New Roman" panose="02020603050405020304" pitchFamily="18" charset="0"/>
              </a:rPr>
              <a:t>via networking opportunities (academics</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 industry</a:t>
            </a:r>
            <a:r>
              <a:rPr lang="en-US" sz="2400" dirty="0" smtClean="0">
                <a:latin typeface="Times New Roman" panose="02020603050405020304" pitchFamily="18" charset="0"/>
                <a:ea typeface="Malgun Gothic" panose="020B0503020000020004" pitchFamily="34" charset="-127"/>
                <a:cs typeface="Times New Roman" panose="02020603050405020304" pitchFamily="18" charset="0"/>
              </a:rPr>
              <a:t>);</a:t>
            </a:r>
            <a:endParaRPr lang="en-US" sz="2400" dirty="0">
              <a:latin typeface="Times New Roman" panose="02020603050405020304" pitchFamily="18" charset="0"/>
              <a:ea typeface="Malgun Gothic" panose="020B0503020000020004" pitchFamily="34" charset="-127"/>
              <a:cs typeface="Times New Roman" panose="02020603050405020304" pitchFamily="18" charset="0"/>
            </a:endParaRPr>
          </a:p>
          <a:p>
            <a:pPr lvl="0">
              <a:lnSpc>
                <a:spcPct val="107000"/>
              </a:lnSpc>
              <a:spcAft>
                <a:spcPts val="0"/>
              </a:spcAft>
              <a:tabLst>
                <a:tab pos="266700" algn="l"/>
              </a:tabLst>
            </a:pPr>
            <a:r>
              <a:rPr lang="en-US" sz="2400" dirty="0">
                <a:latin typeface="Times New Roman" panose="02020603050405020304" pitchFamily="18" charset="0"/>
                <a:ea typeface="Malgun Gothic" panose="020B0503020000020004" pitchFamily="34" charset="-127"/>
                <a:cs typeface="Times New Roman" panose="02020603050405020304" pitchFamily="18" charset="0"/>
              </a:rPr>
              <a:t>•	</a:t>
            </a:r>
            <a:r>
              <a:rPr lang="en-US" sz="2400" b="1" dirty="0">
                <a:latin typeface="Times New Roman" panose="02020603050405020304" pitchFamily="18" charset="0"/>
                <a:ea typeface="Malgun Gothic" panose="020B0503020000020004" pitchFamily="34" charset="-127"/>
                <a:cs typeface="Times New Roman" panose="02020603050405020304" pitchFamily="18" charset="0"/>
              </a:rPr>
              <a:t>By Contributing to </a:t>
            </a:r>
            <a:r>
              <a:rPr lang="en-US" sz="2400" b="1" dirty="0" smtClean="0">
                <a:latin typeface="Times New Roman" panose="02020603050405020304" pitchFamily="18" charset="0"/>
                <a:ea typeface="Malgun Gothic" panose="020B0503020000020004" pitchFamily="34" charset="-127"/>
                <a:cs typeface="Times New Roman" panose="02020603050405020304" pitchFamily="18" charset="0"/>
              </a:rPr>
              <a:t>citizens and economies of the world </a:t>
            </a:r>
            <a:r>
              <a:rPr lang="en-US" sz="2400" dirty="0" smtClean="0">
                <a:latin typeface="Times New Roman" panose="02020603050405020304" pitchFamily="18" charset="0"/>
                <a:ea typeface="Malgun Gothic" panose="020B0503020000020004" pitchFamily="34" charset="-127"/>
                <a:cs typeface="Times New Roman" panose="02020603050405020304" pitchFamily="18" charset="0"/>
              </a:rPr>
              <a:t>by </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doing important </a:t>
            </a:r>
            <a:r>
              <a:rPr lang="en-US" sz="2400" dirty="0" smtClean="0">
                <a:latin typeface="Times New Roman" panose="02020603050405020304" pitchFamily="18" charset="0"/>
                <a:ea typeface="Malgun Gothic" panose="020B0503020000020004" pitchFamily="34" charset="-127"/>
                <a:cs typeface="Times New Roman" panose="02020603050405020304" pitchFamily="18" charset="0"/>
              </a:rPr>
              <a:t>research </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which can make the world better place to live</a:t>
            </a:r>
          </a:p>
        </p:txBody>
      </p:sp>
      <p:sp>
        <p:nvSpPr>
          <p:cNvPr id="5" name="Rectangle 4"/>
          <p:cNvSpPr/>
          <p:nvPr/>
        </p:nvSpPr>
        <p:spPr>
          <a:xfrm>
            <a:off x="1115616" y="620688"/>
            <a:ext cx="4663584" cy="619272"/>
          </a:xfrm>
          <a:prstGeom prst="rect">
            <a:avLst/>
          </a:prstGeom>
        </p:spPr>
        <p:txBody>
          <a:bodyPr wrap="none">
            <a:spAutoFit/>
          </a:bodyPr>
          <a:lstStyle/>
          <a:p>
            <a:pPr>
              <a:lnSpc>
                <a:spcPct val="107000"/>
              </a:lnSpc>
              <a:spcAft>
                <a:spcPts val="800"/>
              </a:spcAft>
            </a:pPr>
            <a:r>
              <a:rPr lang="it-IT" sz="3200" b="1"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Future </a:t>
            </a:r>
            <a:r>
              <a:rPr lang="it-IT" sz="3200" b="1" dirty="0" smtClean="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Plans </a:t>
            </a:r>
            <a:r>
              <a:rPr lang="it-IT" sz="3200" b="1"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for WCTRS</a:t>
            </a:r>
            <a:endParaRPr lang="en-CA" sz="3200"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6" name="Footer Placeholder 3"/>
          <p:cNvSpPr>
            <a:spLocks noGrp="1"/>
          </p:cNvSpPr>
          <p:nvPr>
            <p:ph type="ftr" sz="quarter" idx="4294967295"/>
          </p:nvPr>
        </p:nvSpPr>
        <p:spPr>
          <a:xfrm>
            <a:off x="264626" y="6412638"/>
            <a:ext cx="8627853" cy="231775"/>
          </a:xfrm>
        </p:spPr>
        <p:txBody>
          <a:bodyPr/>
          <a:lstStyle/>
          <a:p>
            <a:r>
              <a:rPr lang="nl-NL" dirty="0"/>
              <a:t>WCTRS General Assembly  -  Mumbai </a:t>
            </a:r>
            <a:r>
              <a:rPr lang="nl-NL" dirty="0" smtClean="0"/>
              <a:t>2019						</a:t>
            </a:r>
            <a:fld id="{2826EA03-2D6D-4561-B860-FA0DCB605FF3}" type="slidenum">
              <a:rPr lang="nl-NL" smtClean="0"/>
              <a:t>34</a:t>
            </a:fld>
            <a:r>
              <a:rPr lang="nl-NL" dirty="0" smtClean="0"/>
              <a:t>		</a:t>
            </a:r>
            <a:endParaRPr lang="nl-NL" dirty="0"/>
          </a:p>
          <a:p>
            <a:endParaRPr lang="nl-NL" dirty="0"/>
          </a:p>
        </p:txBody>
      </p:sp>
    </p:spTree>
    <p:extLst>
      <p:ext uri="{BB962C8B-B14F-4D97-AF65-F5344CB8AC3E}">
        <p14:creationId xmlns:p14="http://schemas.microsoft.com/office/powerpoint/2010/main" val="2322633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628800"/>
            <a:ext cx="8208912" cy="4241610"/>
          </a:xfrm>
          <a:prstGeom prst="rect">
            <a:avLst/>
          </a:prstGeom>
        </p:spPr>
        <p:txBody>
          <a:bodyPr wrap="square">
            <a:spAutoFit/>
          </a:bodyPr>
          <a:lstStyle/>
          <a:p>
            <a:pPr lvl="0">
              <a:lnSpc>
                <a:spcPct val="107000"/>
              </a:lnSpc>
              <a:spcAft>
                <a:spcPts val="0"/>
              </a:spcAft>
            </a:pPr>
            <a:r>
              <a:rPr lang="en-US" sz="2800" b="1" dirty="0">
                <a:latin typeface="Times New Roman" panose="02020603050405020304" pitchFamily="18" charset="0"/>
                <a:ea typeface="Malgun Gothic" panose="020B0503020000020004" pitchFamily="34" charset="-127"/>
                <a:cs typeface="Times New Roman" panose="02020603050405020304" pitchFamily="18" charset="0"/>
              </a:rPr>
              <a:t>(A)	 Services to Researchers:  we are doing quite well (except more geographic coverage is needed)</a:t>
            </a:r>
          </a:p>
          <a:p>
            <a:pPr lvl="0">
              <a:lnSpc>
                <a:spcPct val="107000"/>
              </a:lnSpc>
              <a:spcAft>
                <a:spcPts val="0"/>
              </a:spcAft>
              <a:tabLst>
                <a:tab pos="358775" algn="l"/>
              </a:tabLst>
            </a:pPr>
            <a:r>
              <a:rPr lang="en-US" sz="2800" b="1" dirty="0">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WCTRS </a:t>
            </a:r>
            <a:r>
              <a:rPr lang="en-US" sz="2400" dirty="0" smtClean="0">
                <a:latin typeface="Times New Roman" panose="02020603050405020304" pitchFamily="18" charset="0"/>
                <a:ea typeface="Malgun Gothic" panose="020B0503020000020004" pitchFamily="34" charset="-127"/>
                <a:cs typeface="Times New Roman" panose="02020603050405020304" pitchFamily="18" charset="0"/>
              </a:rPr>
              <a:t>World </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Conferences</a:t>
            </a:r>
          </a:p>
          <a:p>
            <a:pPr lvl="0">
              <a:lnSpc>
                <a:spcPct val="107000"/>
              </a:lnSpc>
              <a:spcAft>
                <a:spcPts val="0"/>
              </a:spcAft>
              <a:tabLst>
                <a:tab pos="358775" algn="l"/>
              </a:tabLst>
            </a:pPr>
            <a:r>
              <a:rPr lang="en-US" sz="2400" dirty="0">
                <a:latin typeface="Times New Roman" panose="02020603050405020304" pitchFamily="18" charset="0"/>
                <a:ea typeface="Malgun Gothic" panose="020B0503020000020004" pitchFamily="34" charset="-127"/>
                <a:cs typeface="Times New Roman" panose="02020603050405020304" pitchFamily="18" charset="0"/>
              </a:rPr>
              <a:t>•	Special Interest Groups (33+2 SIGs)</a:t>
            </a:r>
          </a:p>
          <a:p>
            <a:pPr lvl="0">
              <a:lnSpc>
                <a:spcPct val="107000"/>
              </a:lnSpc>
              <a:spcAft>
                <a:spcPts val="0"/>
              </a:spcAft>
              <a:tabLst>
                <a:tab pos="358775" algn="l"/>
              </a:tabLst>
            </a:pPr>
            <a:r>
              <a:rPr lang="en-US" sz="2400" dirty="0">
                <a:latin typeface="Times New Roman" panose="02020603050405020304" pitchFamily="18" charset="0"/>
                <a:ea typeface="Malgun Gothic" panose="020B0503020000020004" pitchFamily="34" charset="-127"/>
                <a:cs typeface="Times New Roman" panose="02020603050405020304" pitchFamily="18" charset="0"/>
              </a:rPr>
              <a:t>•	Publication Activities:</a:t>
            </a:r>
            <a:r>
              <a:rPr lang="en-US" sz="2400" b="1" dirty="0">
                <a:latin typeface="Times New Roman" panose="02020603050405020304" pitchFamily="18" charset="0"/>
                <a:ea typeface="Malgun Gothic" panose="020B0503020000020004" pitchFamily="34" charset="-127"/>
                <a:cs typeface="Times New Roman" panose="02020603050405020304" pitchFamily="18" charset="0"/>
              </a:rPr>
              <a:t> </a:t>
            </a:r>
          </a:p>
          <a:p>
            <a:pPr lvl="0">
              <a:lnSpc>
                <a:spcPct val="107000"/>
              </a:lnSpc>
              <a:spcAft>
                <a:spcPts val="0"/>
              </a:spcAft>
            </a:pPr>
            <a:r>
              <a:rPr lang="en-US" sz="2400" b="1" dirty="0" smtClean="0">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smtClean="0">
                <a:latin typeface="Times New Roman" panose="02020603050405020304" pitchFamily="18" charset="0"/>
                <a:ea typeface="Malgun Gothic" panose="020B0503020000020004" pitchFamily="34" charset="-127"/>
                <a:cs typeface="Times New Roman" panose="02020603050405020304" pitchFamily="18" charset="0"/>
              </a:rPr>
              <a:t>Transport </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Policy and Case Studies on </a:t>
            </a:r>
            <a:r>
              <a:rPr lang="en-US" sz="2400" dirty="0" smtClean="0">
                <a:latin typeface="Times New Roman" panose="02020603050405020304" pitchFamily="18" charset="0"/>
                <a:ea typeface="Malgun Gothic" panose="020B0503020000020004" pitchFamily="34" charset="-127"/>
                <a:cs typeface="Times New Roman" panose="02020603050405020304" pitchFamily="18" charset="0"/>
              </a:rPr>
              <a:t>TP</a:t>
            </a:r>
            <a:endParaRPr lang="en-US" sz="2400" dirty="0">
              <a:latin typeface="Times New Roman" panose="02020603050405020304" pitchFamily="18" charset="0"/>
              <a:ea typeface="Malgun Gothic" panose="020B0503020000020004" pitchFamily="34" charset="-127"/>
              <a:cs typeface="Times New Roman" panose="02020603050405020304" pitchFamily="18" charset="0"/>
            </a:endParaRPr>
          </a:p>
          <a:p>
            <a:pPr lvl="0">
              <a:lnSpc>
                <a:spcPct val="107000"/>
              </a:lnSpc>
              <a:spcAft>
                <a:spcPts val="0"/>
              </a:spcAft>
            </a:pPr>
            <a:r>
              <a:rPr lang="en-US" sz="2400" dirty="0" smtClean="0">
                <a:latin typeface="Times New Roman" panose="02020603050405020304" pitchFamily="18" charset="0"/>
                <a:ea typeface="Malgun Gothic" panose="020B0503020000020004" pitchFamily="34" charset="-127"/>
                <a:cs typeface="Times New Roman" panose="02020603050405020304" pitchFamily="18" charset="0"/>
              </a:rPr>
              <a:t>	Special </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Issues of journals: 20+ in this year </a:t>
            </a:r>
          </a:p>
          <a:p>
            <a:pPr lvl="0">
              <a:lnSpc>
                <a:spcPct val="107000"/>
              </a:lnSpc>
              <a:spcAft>
                <a:spcPts val="0"/>
              </a:spcAft>
            </a:pPr>
            <a:r>
              <a:rPr lang="en-US" sz="2400" dirty="0" smtClean="0">
                <a:latin typeface="Times New Roman" panose="02020603050405020304" pitchFamily="18" charset="0"/>
                <a:ea typeface="Malgun Gothic" panose="020B0503020000020004" pitchFamily="34" charset="-127"/>
                <a:cs typeface="Times New Roman" panose="02020603050405020304" pitchFamily="18" charset="0"/>
              </a:rPr>
              <a:t>	WCTRS </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Conference </a:t>
            </a:r>
            <a:r>
              <a:rPr lang="en-US" sz="2400" dirty="0" smtClean="0">
                <a:latin typeface="Times New Roman" panose="02020603050405020304" pitchFamily="18" charset="0"/>
                <a:ea typeface="Malgun Gothic" panose="020B0503020000020004" pitchFamily="34" charset="-127"/>
                <a:cs typeface="Times New Roman" panose="02020603050405020304" pitchFamily="18" charset="0"/>
              </a:rPr>
              <a:t>Procedia</a:t>
            </a:r>
            <a:endParaRPr lang="en-US" sz="2400" dirty="0">
              <a:latin typeface="Times New Roman" panose="02020603050405020304" pitchFamily="18" charset="0"/>
              <a:ea typeface="Malgun Gothic" panose="020B0503020000020004" pitchFamily="34" charset="-127"/>
              <a:cs typeface="Times New Roman" panose="02020603050405020304" pitchFamily="18" charset="0"/>
            </a:endParaRPr>
          </a:p>
          <a:p>
            <a:pPr lvl="0">
              <a:lnSpc>
                <a:spcPct val="107000"/>
              </a:lnSpc>
              <a:spcAft>
                <a:spcPts val="0"/>
              </a:spcAft>
            </a:pPr>
            <a:r>
              <a:rPr lang="en-US" sz="2400" b="1" dirty="0">
                <a:latin typeface="Times New Roman" panose="02020603050405020304" pitchFamily="18" charset="0"/>
                <a:ea typeface="Malgun Gothic" panose="020B0503020000020004" pitchFamily="34" charset="-127"/>
                <a:cs typeface="Times New Roman" panose="02020603050405020304" pitchFamily="18" charset="0"/>
              </a:rPr>
              <a:t>•	Paper prizes and Bursaries</a:t>
            </a:r>
          </a:p>
          <a:p>
            <a:pPr lvl="0">
              <a:lnSpc>
                <a:spcPct val="107000"/>
              </a:lnSpc>
              <a:spcAft>
                <a:spcPts val="0"/>
              </a:spcAft>
            </a:pPr>
            <a:r>
              <a:rPr lang="en-US" sz="2400" b="1" dirty="0">
                <a:latin typeface="Times New Roman" panose="02020603050405020304" pitchFamily="18" charset="0"/>
                <a:ea typeface="Malgun Gothic" panose="020B0503020000020004" pitchFamily="34" charset="-127"/>
                <a:cs typeface="Times New Roman" panose="02020603050405020304" pitchFamily="18" charset="0"/>
              </a:rPr>
              <a:t>•	WCTRS Young Initiatives </a:t>
            </a:r>
          </a:p>
        </p:txBody>
      </p:sp>
      <p:sp>
        <p:nvSpPr>
          <p:cNvPr id="5" name="Rectangle 4"/>
          <p:cNvSpPr/>
          <p:nvPr/>
        </p:nvSpPr>
        <p:spPr>
          <a:xfrm>
            <a:off x="611560" y="620688"/>
            <a:ext cx="7659156" cy="619272"/>
          </a:xfrm>
          <a:prstGeom prst="rect">
            <a:avLst/>
          </a:prstGeom>
        </p:spPr>
        <p:txBody>
          <a:bodyPr wrap="square">
            <a:spAutoFit/>
          </a:bodyPr>
          <a:lstStyle/>
          <a:p>
            <a:pPr>
              <a:lnSpc>
                <a:spcPct val="107000"/>
              </a:lnSpc>
              <a:spcAft>
                <a:spcPts val="800"/>
              </a:spcAft>
            </a:pPr>
            <a:r>
              <a:rPr lang="en-US" sz="3200" b="1"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How are we achieving these </a:t>
            </a:r>
            <a:r>
              <a:rPr lang="en-US" sz="3200" b="1" dirty="0" smtClean="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objectives </a:t>
            </a:r>
            <a:r>
              <a:rPr lang="en-US" sz="3200" b="1"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a:t>
            </a:r>
            <a:endParaRPr lang="en-CA" sz="3200"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7" name="Footer Placeholder 3"/>
          <p:cNvSpPr>
            <a:spLocks noGrp="1"/>
          </p:cNvSpPr>
          <p:nvPr>
            <p:ph type="ftr" sz="quarter" idx="4294967295"/>
          </p:nvPr>
        </p:nvSpPr>
        <p:spPr>
          <a:xfrm>
            <a:off x="250824" y="6437313"/>
            <a:ext cx="8641655" cy="231775"/>
          </a:xfrm>
        </p:spPr>
        <p:txBody>
          <a:bodyPr/>
          <a:lstStyle/>
          <a:p>
            <a:r>
              <a:rPr lang="nl-NL" dirty="0"/>
              <a:t>WCTRS General Assembly  -  Mumbai </a:t>
            </a:r>
            <a:r>
              <a:rPr lang="nl-NL" dirty="0" smtClean="0"/>
              <a:t>2019						</a:t>
            </a:r>
            <a:fld id="{BE90ADF8-1EC3-409B-AD1B-E65F281E4698}" type="slidenum">
              <a:rPr lang="nl-NL" smtClean="0"/>
              <a:t>35</a:t>
            </a:fld>
            <a:r>
              <a:rPr lang="nl-NL" dirty="0"/>
              <a:t>			</a:t>
            </a:r>
          </a:p>
          <a:p>
            <a:endParaRPr lang="nl-NL" dirty="0"/>
          </a:p>
        </p:txBody>
      </p:sp>
    </p:spTree>
    <p:extLst>
      <p:ext uri="{BB962C8B-B14F-4D97-AF65-F5344CB8AC3E}">
        <p14:creationId xmlns:p14="http://schemas.microsoft.com/office/powerpoint/2010/main" val="1814753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628800"/>
            <a:ext cx="8496944" cy="4307461"/>
          </a:xfrm>
          <a:prstGeom prst="rect">
            <a:avLst/>
          </a:prstGeom>
        </p:spPr>
        <p:txBody>
          <a:bodyPr wrap="square">
            <a:spAutoFit/>
          </a:bodyPr>
          <a:lstStyle/>
          <a:p>
            <a:pPr lvl="0">
              <a:lnSpc>
                <a:spcPct val="107000"/>
              </a:lnSpc>
              <a:spcAft>
                <a:spcPts val="0"/>
              </a:spcAft>
            </a:pPr>
            <a:r>
              <a:rPr lang="en-US" sz="2800" b="1" dirty="0">
                <a:latin typeface="Times New Roman" panose="02020603050405020304" pitchFamily="18" charset="0"/>
                <a:ea typeface="Malgun Gothic" panose="020B0503020000020004" pitchFamily="34" charset="-127"/>
                <a:cs typeface="Times New Roman" panose="02020603050405020304" pitchFamily="18" charset="0"/>
              </a:rPr>
              <a:t>(</a:t>
            </a:r>
            <a:r>
              <a:rPr lang="en-US" sz="2800" b="1" dirty="0" smtClean="0">
                <a:latin typeface="Times New Roman" panose="02020603050405020304" pitchFamily="18" charset="0"/>
                <a:ea typeface="Malgun Gothic" panose="020B0503020000020004" pitchFamily="34" charset="-127"/>
                <a:cs typeface="Times New Roman" panose="02020603050405020304" pitchFamily="18" charset="0"/>
              </a:rPr>
              <a:t>B)</a:t>
            </a:r>
            <a:r>
              <a:rPr lang="en-US" sz="2800" b="1" dirty="0">
                <a:latin typeface="Times New Roman" panose="02020603050405020304" pitchFamily="18" charset="0"/>
                <a:ea typeface="Malgun Gothic" panose="020B0503020000020004" pitchFamily="34" charset="-127"/>
                <a:cs typeface="Times New Roman" panose="02020603050405020304" pitchFamily="18" charset="0"/>
              </a:rPr>
              <a:t> </a:t>
            </a:r>
            <a:r>
              <a:rPr lang="en-US" sz="2800" b="1" dirty="0" smtClean="0">
                <a:latin typeface="Times New Roman" panose="02020603050405020304" pitchFamily="18" charset="0"/>
                <a:ea typeface="Malgun Gothic" panose="020B0503020000020004" pitchFamily="34" charset="-127"/>
                <a:cs typeface="Times New Roman" panose="02020603050405020304" pitchFamily="18" charset="0"/>
              </a:rPr>
              <a:t>What </a:t>
            </a:r>
            <a:r>
              <a:rPr lang="en-US" sz="2800" b="1" dirty="0">
                <a:latin typeface="Times New Roman" panose="02020603050405020304" pitchFamily="18" charset="0"/>
                <a:ea typeface="Malgun Gothic" panose="020B0503020000020004" pitchFamily="34" charset="-127"/>
                <a:cs typeface="Times New Roman" panose="02020603050405020304" pitchFamily="18" charset="0"/>
              </a:rPr>
              <a:t>about WCTRS contribution to better decision making (Industry; Policy makers); we are not doing well here</a:t>
            </a:r>
          </a:p>
          <a:p>
            <a:pPr lvl="0">
              <a:lnSpc>
                <a:spcPct val="107000"/>
              </a:lnSpc>
              <a:spcAft>
                <a:spcPts val="0"/>
              </a:spcAft>
            </a:pPr>
            <a:r>
              <a:rPr lang="en-US" sz="2800" b="1" dirty="0" smtClean="0">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smtClean="0">
                <a:latin typeface="Times New Roman" panose="02020603050405020304" pitchFamily="18" charset="0"/>
                <a:ea typeface="Malgun Gothic" panose="020B0503020000020004" pitchFamily="34" charset="-127"/>
                <a:cs typeface="Times New Roman" panose="02020603050405020304" pitchFamily="18" charset="0"/>
              </a:rPr>
              <a:t>Many </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WCTRS members individually contribute </a:t>
            </a:r>
            <a:r>
              <a:rPr lang="en-US" sz="2400" dirty="0" smtClean="0">
                <a:latin typeface="Times New Roman" panose="02020603050405020304" pitchFamily="18" charset="0"/>
                <a:ea typeface="Malgun Gothic" panose="020B0503020000020004" pitchFamily="34" charset="-127"/>
                <a:cs typeface="Times New Roman" panose="02020603050405020304" pitchFamily="18" charset="0"/>
              </a:rPr>
              <a:t>to better     decision-making via consulting/advisory research</a:t>
            </a:r>
            <a:endParaRPr lang="en-US" sz="2400" dirty="0">
              <a:latin typeface="Times New Roman" panose="02020603050405020304" pitchFamily="18" charset="0"/>
              <a:ea typeface="Malgun Gothic" panose="020B0503020000020004" pitchFamily="34" charset="-127"/>
              <a:cs typeface="Times New Roman" panose="02020603050405020304" pitchFamily="18" charset="0"/>
            </a:endParaRPr>
          </a:p>
          <a:p>
            <a:pPr lvl="0">
              <a:lnSpc>
                <a:spcPct val="107000"/>
              </a:lnSpc>
              <a:spcAft>
                <a:spcPts val="0"/>
              </a:spcAft>
            </a:pPr>
            <a:r>
              <a:rPr lang="en-US" sz="2400" dirty="0" smtClean="0">
                <a:latin typeface="Times New Roman" panose="02020603050405020304" pitchFamily="18" charset="0"/>
                <a:ea typeface="Malgun Gothic" panose="020B0503020000020004" pitchFamily="34" charset="-127"/>
                <a:cs typeface="Times New Roman" panose="02020603050405020304" pitchFamily="18" charset="0"/>
              </a:rPr>
              <a:t>• </a:t>
            </a:r>
            <a:r>
              <a:rPr lang="en-US" sz="2400" b="1" dirty="0" smtClean="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But </a:t>
            </a:r>
            <a:r>
              <a:rPr lang="en-US" sz="2400" b="1"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the WCTRS collectively </a:t>
            </a:r>
            <a:r>
              <a:rPr lang="en-US" sz="2400" b="1" dirty="0" smtClean="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have </a:t>
            </a:r>
            <a:r>
              <a:rPr lang="en-US" sz="2400" b="1"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not done as much contribution as we could have done;</a:t>
            </a:r>
          </a:p>
          <a:p>
            <a:pPr lvl="0">
              <a:lnSpc>
                <a:spcPct val="107000"/>
              </a:lnSpc>
              <a:spcAft>
                <a:spcPts val="0"/>
              </a:spcAft>
            </a:pPr>
            <a:r>
              <a:rPr lang="en-US" sz="2400" dirty="0" smtClean="0">
                <a:latin typeface="Times New Roman" panose="02020603050405020304" pitchFamily="18" charset="0"/>
                <a:ea typeface="Malgun Gothic" panose="020B0503020000020004" pitchFamily="34" charset="-127"/>
                <a:cs typeface="Times New Roman" panose="02020603050405020304" pitchFamily="18" charset="0"/>
              </a:rPr>
              <a:t>• WCTRS </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has now reached the time in point that we may be able to initiate research and education projects to contribute directly to the policy making and training experts</a:t>
            </a:r>
            <a:endParaRPr lang="en-US" sz="2800" dirty="0">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5" name="Rectangle 4"/>
          <p:cNvSpPr/>
          <p:nvPr/>
        </p:nvSpPr>
        <p:spPr>
          <a:xfrm>
            <a:off x="1115616" y="620688"/>
            <a:ext cx="6311921" cy="583750"/>
          </a:xfrm>
          <a:prstGeom prst="rect">
            <a:avLst/>
          </a:prstGeom>
        </p:spPr>
        <p:txBody>
          <a:bodyPr wrap="none">
            <a:spAutoFit/>
          </a:bodyPr>
          <a:lstStyle/>
          <a:p>
            <a:pPr>
              <a:lnSpc>
                <a:spcPct val="107000"/>
              </a:lnSpc>
              <a:spcAft>
                <a:spcPts val="800"/>
              </a:spcAft>
            </a:pPr>
            <a:r>
              <a:rPr lang="en-US" sz="3200" b="1"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How are we achieving these goals ?</a:t>
            </a:r>
            <a:endParaRPr lang="en-CA" sz="3200"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6" name="Footer Placeholder 3"/>
          <p:cNvSpPr>
            <a:spLocks noGrp="1"/>
          </p:cNvSpPr>
          <p:nvPr>
            <p:ph type="ftr" sz="quarter" idx="4294967295"/>
          </p:nvPr>
        </p:nvSpPr>
        <p:spPr>
          <a:xfrm>
            <a:off x="250824" y="6437313"/>
            <a:ext cx="8569647" cy="231775"/>
          </a:xfrm>
        </p:spPr>
        <p:txBody>
          <a:bodyPr/>
          <a:lstStyle/>
          <a:p>
            <a:r>
              <a:rPr lang="nl-NL" dirty="0"/>
              <a:t>WCTRS General Assembly  -  Mumbai 2019	</a:t>
            </a:r>
            <a:r>
              <a:rPr lang="nl-NL" dirty="0" smtClean="0"/>
              <a:t>					</a:t>
            </a:r>
            <a:fld id="{F52E012D-E347-4E3D-BF6D-2EA229F6815B}" type="slidenum">
              <a:rPr lang="nl-NL" smtClean="0"/>
              <a:t>36</a:t>
            </a:fld>
            <a:r>
              <a:rPr lang="nl-NL" dirty="0"/>
              <a:t>			</a:t>
            </a:r>
          </a:p>
          <a:p>
            <a:endParaRPr lang="nl-NL" dirty="0"/>
          </a:p>
        </p:txBody>
      </p:sp>
    </p:spTree>
    <p:extLst>
      <p:ext uri="{BB962C8B-B14F-4D97-AF65-F5344CB8AC3E}">
        <p14:creationId xmlns:p14="http://schemas.microsoft.com/office/powerpoint/2010/main" val="746912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9753" y="1680898"/>
            <a:ext cx="7724495" cy="4210448"/>
          </a:xfrm>
          <a:prstGeom prst="rect">
            <a:avLst/>
          </a:prstGeom>
        </p:spPr>
        <p:txBody>
          <a:bodyPr wrap="square">
            <a:spAutoFit/>
          </a:bodyPr>
          <a:lstStyle/>
          <a:p>
            <a:pPr lvl="0">
              <a:lnSpc>
                <a:spcPct val="107000"/>
              </a:lnSpc>
              <a:spcAft>
                <a:spcPts val="0"/>
              </a:spcAft>
            </a:pPr>
            <a:r>
              <a:rPr lang="en-US" sz="2800" b="1" dirty="0">
                <a:latin typeface="Times New Roman" panose="02020603050405020304" pitchFamily="18" charset="0"/>
                <a:ea typeface="Malgun Gothic" panose="020B0503020000020004" pitchFamily="34" charset="-127"/>
                <a:cs typeface="Times New Roman" panose="02020603050405020304" pitchFamily="18" charset="0"/>
              </a:rPr>
              <a:t>(</a:t>
            </a:r>
            <a:r>
              <a:rPr lang="en-US" sz="2800" b="1" dirty="0" smtClean="0">
                <a:latin typeface="Times New Roman" panose="02020603050405020304" pitchFamily="18" charset="0"/>
                <a:ea typeface="Malgun Gothic" panose="020B0503020000020004" pitchFamily="34" charset="-127"/>
                <a:cs typeface="Times New Roman" panose="02020603050405020304" pitchFamily="18" charset="0"/>
              </a:rPr>
              <a:t>A) We </a:t>
            </a:r>
            <a:r>
              <a:rPr lang="en-US" sz="2800" b="1" dirty="0">
                <a:latin typeface="Times New Roman" panose="02020603050405020304" pitchFamily="18" charset="0"/>
                <a:ea typeface="Malgun Gothic" panose="020B0503020000020004" pitchFamily="34" charset="-127"/>
                <a:cs typeface="Times New Roman" panose="02020603050405020304" pitchFamily="18" charset="0"/>
              </a:rPr>
              <a:t>will continue to strengthen most of the activities we have been doing well;</a:t>
            </a:r>
          </a:p>
          <a:p>
            <a:pPr lvl="0">
              <a:lnSpc>
                <a:spcPct val="107000"/>
              </a:lnSpc>
              <a:spcAft>
                <a:spcPts val="0"/>
              </a:spcAft>
            </a:pPr>
            <a:r>
              <a:rPr lang="en-US" sz="2800" b="1" dirty="0" smtClean="0">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smtClean="0">
                <a:latin typeface="Times New Roman" panose="02020603050405020304" pitchFamily="18" charset="0"/>
                <a:ea typeface="Malgun Gothic" panose="020B0503020000020004" pitchFamily="34" charset="-127"/>
                <a:cs typeface="Times New Roman" panose="02020603050405020304" pitchFamily="18" charset="0"/>
              </a:rPr>
              <a:t>Engaging </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in and expanding outreach activities to developing countries: Africa, Eastern Europe, Russia, India, SE Asia, Latin America</a:t>
            </a:r>
          </a:p>
          <a:p>
            <a:pPr lvl="0">
              <a:lnSpc>
                <a:spcPct val="107000"/>
              </a:lnSpc>
              <a:spcAft>
                <a:spcPts val="0"/>
              </a:spcAft>
            </a:pPr>
            <a:r>
              <a:rPr lang="en-US" sz="2800" dirty="0" smtClean="0">
                <a:latin typeface="Times New Roman" panose="02020603050405020304" pitchFamily="18" charset="0"/>
                <a:ea typeface="Malgun Gothic" panose="020B0503020000020004" pitchFamily="34" charset="-127"/>
                <a:cs typeface="Times New Roman" panose="02020603050405020304" pitchFamily="18" charset="0"/>
              </a:rPr>
              <a:t>•  We </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will also continue to strengthen WCTRS-Young Initiative which was initiated by Prof. Ali </a:t>
            </a:r>
            <a:r>
              <a:rPr lang="en-US" sz="2800" dirty="0" err="1">
                <a:latin typeface="Times New Roman" panose="02020603050405020304" pitchFamily="18" charset="0"/>
                <a:ea typeface="Malgun Gothic" panose="020B0503020000020004" pitchFamily="34" charset="-127"/>
                <a:cs typeface="Times New Roman" panose="02020603050405020304" pitchFamily="18" charset="0"/>
              </a:rPr>
              <a:t>Huzayyin</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 and now successfully taken over by Prof. Laetitia </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D</a:t>
            </a:r>
            <a:r>
              <a:rPr lang="en-US" sz="2800" dirty="0" smtClean="0">
                <a:latin typeface="Times New Roman" panose="02020603050405020304" pitchFamily="18" charset="0"/>
                <a:ea typeface="Malgun Gothic" panose="020B0503020000020004" pitchFamily="34" charset="-127"/>
                <a:cs typeface="Times New Roman" panose="02020603050405020304" pitchFamily="18" charset="0"/>
              </a:rPr>
              <a:t>ablanc</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a:t>
            </a:r>
          </a:p>
        </p:txBody>
      </p:sp>
      <p:sp>
        <p:nvSpPr>
          <p:cNvPr id="5" name="Rectangle 4"/>
          <p:cNvSpPr/>
          <p:nvPr/>
        </p:nvSpPr>
        <p:spPr>
          <a:xfrm>
            <a:off x="1115616" y="620688"/>
            <a:ext cx="5198987" cy="583750"/>
          </a:xfrm>
          <a:prstGeom prst="rect">
            <a:avLst/>
          </a:prstGeom>
        </p:spPr>
        <p:txBody>
          <a:bodyPr wrap="none">
            <a:spAutoFit/>
          </a:bodyPr>
          <a:lstStyle/>
          <a:p>
            <a:pPr>
              <a:lnSpc>
                <a:spcPct val="107000"/>
              </a:lnSpc>
              <a:spcAft>
                <a:spcPts val="800"/>
              </a:spcAft>
            </a:pPr>
            <a:r>
              <a:rPr lang="en-US" sz="3200" b="1"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My Future Plan for WCTRS</a:t>
            </a:r>
            <a:endParaRPr lang="en-CA" sz="3200"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6" name="Footer Placeholder 3"/>
          <p:cNvSpPr>
            <a:spLocks noGrp="1"/>
          </p:cNvSpPr>
          <p:nvPr>
            <p:ph type="ftr" sz="quarter" idx="4294967295"/>
          </p:nvPr>
        </p:nvSpPr>
        <p:spPr>
          <a:xfrm>
            <a:off x="250824" y="6437313"/>
            <a:ext cx="8641655" cy="231775"/>
          </a:xfrm>
        </p:spPr>
        <p:txBody>
          <a:bodyPr/>
          <a:lstStyle/>
          <a:p>
            <a:r>
              <a:rPr lang="nl-NL" dirty="0"/>
              <a:t>WCTRS General Assembly  -  Mumbai </a:t>
            </a:r>
            <a:r>
              <a:rPr lang="nl-NL" dirty="0" smtClean="0"/>
              <a:t>2019						</a:t>
            </a:r>
            <a:fld id="{3E1B77AC-3EFC-4D6E-A8F2-AB25F0EE5201}" type="slidenum">
              <a:rPr lang="nl-NL" smtClean="0"/>
              <a:t>37</a:t>
            </a:fld>
            <a:r>
              <a:rPr lang="nl-NL" dirty="0"/>
              <a:t>					</a:t>
            </a:r>
          </a:p>
          <a:p>
            <a:endParaRPr lang="nl-NL" dirty="0"/>
          </a:p>
        </p:txBody>
      </p:sp>
    </p:spTree>
    <p:extLst>
      <p:ext uri="{BB962C8B-B14F-4D97-AF65-F5344CB8AC3E}">
        <p14:creationId xmlns:p14="http://schemas.microsoft.com/office/powerpoint/2010/main" val="1082888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628800"/>
            <a:ext cx="8496944" cy="4215000"/>
          </a:xfrm>
          <a:prstGeom prst="rect">
            <a:avLst/>
          </a:prstGeom>
        </p:spPr>
        <p:txBody>
          <a:bodyPr wrap="square">
            <a:spAutoFit/>
          </a:bodyPr>
          <a:lstStyle/>
          <a:p>
            <a:pPr lvl="0">
              <a:lnSpc>
                <a:spcPct val="107000"/>
              </a:lnSpc>
              <a:spcAft>
                <a:spcPts val="0"/>
              </a:spcAft>
            </a:pPr>
            <a:r>
              <a:rPr lang="en-US" sz="2800" b="1" dirty="0">
                <a:latin typeface="Times New Roman" panose="02020603050405020304" pitchFamily="18" charset="0"/>
                <a:ea typeface="Malgun Gothic" panose="020B0503020000020004" pitchFamily="34" charset="-127"/>
                <a:cs typeface="Times New Roman" panose="02020603050405020304" pitchFamily="18" charset="0"/>
              </a:rPr>
              <a:t>(</a:t>
            </a:r>
            <a:r>
              <a:rPr lang="en-US" sz="2800" b="1" dirty="0" smtClean="0">
                <a:latin typeface="Times New Roman" panose="02020603050405020304" pitchFamily="18" charset="0"/>
                <a:ea typeface="Malgun Gothic" panose="020B0503020000020004" pitchFamily="34" charset="-127"/>
                <a:cs typeface="Times New Roman" panose="02020603050405020304" pitchFamily="18" charset="0"/>
              </a:rPr>
              <a:t>B)</a:t>
            </a:r>
            <a:r>
              <a:rPr lang="en-US" sz="2800" b="1" dirty="0">
                <a:latin typeface="Times New Roman" panose="02020603050405020304" pitchFamily="18" charset="0"/>
                <a:ea typeface="Malgun Gothic" panose="020B0503020000020004" pitchFamily="34" charset="-127"/>
                <a:cs typeface="Times New Roman" panose="02020603050405020304" pitchFamily="18" charset="0"/>
              </a:rPr>
              <a:t> </a:t>
            </a:r>
            <a:r>
              <a:rPr lang="en-US" sz="2800" b="1" dirty="0" smtClean="0">
                <a:latin typeface="Times New Roman" panose="02020603050405020304" pitchFamily="18" charset="0"/>
                <a:ea typeface="Malgun Gothic" panose="020B0503020000020004" pitchFamily="34" charset="-127"/>
                <a:cs typeface="Times New Roman" panose="02020603050405020304" pitchFamily="18" charset="0"/>
              </a:rPr>
              <a:t> Some </a:t>
            </a:r>
            <a:r>
              <a:rPr lang="en-US" sz="2800" b="1" dirty="0">
                <a:latin typeface="Times New Roman" panose="02020603050405020304" pitchFamily="18" charset="0"/>
                <a:ea typeface="Malgun Gothic" panose="020B0503020000020004" pitchFamily="34" charset="-127"/>
                <a:cs typeface="Times New Roman" panose="02020603050405020304" pitchFamily="18" charset="0"/>
              </a:rPr>
              <a:t>New Initiatives </a:t>
            </a:r>
            <a:r>
              <a:rPr lang="en-US" sz="2800" b="1" dirty="0" smtClean="0">
                <a:latin typeface="Times New Roman" panose="02020603050405020304" pitchFamily="18" charset="0"/>
                <a:ea typeface="Malgun Gothic" panose="020B0503020000020004" pitchFamily="34" charset="-127"/>
                <a:cs typeface="Times New Roman" panose="02020603050405020304" pitchFamily="18" charset="0"/>
              </a:rPr>
              <a:t>I will contemplate </a:t>
            </a:r>
            <a:r>
              <a:rPr lang="en-US" sz="2800" b="1" dirty="0">
                <a:latin typeface="Times New Roman" panose="02020603050405020304" pitchFamily="18" charset="0"/>
                <a:ea typeface="Malgun Gothic" panose="020B0503020000020004" pitchFamily="34" charset="-127"/>
                <a:cs typeface="Times New Roman" panose="02020603050405020304" pitchFamily="18" charset="0"/>
              </a:rPr>
              <a:t>with the 	</a:t>
            </a:r>
            <a:r>
              <a:rPr lang="en-US" sz="2800" b="1" dirty="0" smtClean="0">
                <a:latin typeface="Times New Roman" panose="02020603050405020304" pitchFamily="18" charset="0"/>
                <a:ea typeface="Malgun Gothic" panose="020B0503020000020004" pitchFamily="34" charset="-127"/>
                <a:cs typeface="Times New Roman" panose="02020603050405020304" pitchFamily="18" charset="0"/>
              </a:rPr>
              <a:t>new </a:t>
            </a:r>
            <a:r>
              <a:rPr lang="en-US" sz="2800" b="1" dirty="0">
                <a:latin typeface="Times New Roman" panose="02020603050405020304" pitchFamily="18" charset="0"/>
                <a:ea typeface="Malgun Gothic" panose="020B0503020000020004" pitchFamily="34" charset="-127"/>
                <a:cs typeface="Times New Roman" panose="02020603050405020304" pitchFamily="18" charset="0"/>
              </a:rPr>
              <a:t>STC </a:t>
            </a:r>
            <a:r>
              <a:rPr lang="en-US" sz="2800" b="1" dirty="0" smtClean="0">
                <a:latin typeface="Times New Roman" panose="02020603050405020304" pitchFamily="18" charset="0"/>
                <a:ea typeface="Malgun Gothic" panose="020B0503020000020004" pitchFamily="34" charset="-127"/>
                <a:cs typeface="Times New Roman" panose="02020603050405020304" pitchFamily="18" charset="0"/>
              </a:rPr>
              <a:t>Committee are:</a:t>
            </a:r>
            <a:endParaRPr lang="en-US" sz="2800" b="1" dirty="0">
              <a:latin typeface="Times New Roman" panose="02020603050405020304" pitchFamily="18" charset="0"/>
              <a:ea typeface="Malgun Gothic" panose="020B0503020000020004" pitchFamily="34" charset="-127"/>
              <a:cs typeface="Times New Roman" panose="02020603050405020304" pitchFamily="18" charset="0"/>
            </a:endParaRPr>
          </a:p>
          <a:p>
            <a:pPr lvl="0" defTabSz="358775">
              <a:lnSpc>
                <a:spcPct val="107000"/>
              </a:lnSpc>
              <a:spcAft>
                <a:spcPts val="0"/>
              </a:spcAft>
            </a:pPr>
            <a:r>
              <a:rPr lang="en-US" sz="2800" b="1" dirty="0">
                <a:latin typeface="Times New Roman" panose="02020603050405020304" pitchFamily="18" charset="0"/>
                <a:ea typeface="Malgun Gothic" panose="020B0503020000020004" pitchFamily="34" charset="-127"/>
                <a:cs typeface="Times New Roman" panose="02020603050405020304" pitchFamily="18" charset="0"/>
              </a:rPr>
              <a:t>•</a:t>
            </a:r>
            <a:r>
              <a:rPr lang="en-US" sz="2800"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Urban Transport Efficiency Performance Benchmarking </a:t>
            </a:r>
            <a:endParaRPr lang="en-US" sz="2400" dirty="0" smtClean="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endParaRPr>
          </a:p>
          <a:p>
            <a:pPr lvl="0" defTabSz="358775">
              <a:lnSpc>
                <a:spcPct val="107000"/>
              </a:lnSpc>
              <a:spcAft>
                <a:spcPts val="0"/>
              </a:spcAft>
            </a:pPr>
            <a:r>
              <a:rPr lang="en-US" sz="2400" dirty="0" smtClean="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a:t>
            </a:r>
            <a:r>
              <a:rPr lang="en-US" sz="2400"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	WCTRS Chartered Transport Analyst (and Supply Chain </a:t>
            </a:r>
            <a:r>
              <a:rPr lang="en-US" sz="2400" dirty="0" smtClean="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	Management</a:t>
            </a:r>
            <a:r>
              <a:rPr lang="en-US" sz="2400"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Licence</a:t>
            </a:r>
            <a:r>
              <a:rPr lang="en-US" sz="2400"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 program</a:t>
            </a:r>
          </a:p>
          <a:p>
            <a:pPr lvl="0">
              <a:lnSpc>
                <a:spcPct val="107000"/>
              </a:lnSpc>
              <a:spcAft>
                <a:spcPts val="0"/>
              </a:spcAft>
            </a:pPr>
            <a:r>
              <a:rPr lang="en-US" sz="2400" b="1" dirty="0" smtClean="0">
                <a:latin typeface="Times New Roman" panose="02020603050405020304" pitchFamily="18" charset="0"/>
                <a:ea typeface="Malgun Gothic" panose="020B0503020000020004" pitchFamily="34" charset="-127"/>
                <a:cs typeface="Times New Roman" panose="02020603050405020304" pitchFamily="18" charset="0"/>
              </a:rPr>
              <a:t>•   Closer </a:t>
            </a:r>
            <a:r>
              <a:rPr lang="en-US" sz="2400" b="1" dirty="0">
                <a:latin typeface="Times New Roman" panose="02020603050405020304" pitchFamily="18" charset="0"/>
                <a:ea typeface="Malgun Gothic" panose="020B0503020000020004" pitchFamily="34" charset="-127"/>
                <a:cs typeface="Times New Roman" panose="02020603050405020304" pitchFamily="18" charset="0"/>
              </a:rPr>
              <a:t>cooperation with International </a:t>
            </a:r>
            <a:r>
              <a:rPr lang="en-US" sz="2400" b="1" dirty="0" smtClean="0">
                <a:latin typeface="Times New Roman" panose="02020603050405020304" pitchFamily="18" charset="0"/>
                <a:ea typeface="Malgun Gothic" panose="020B0503020000020004" pitchFamily="34" charset="-127"/>
                <a:cs typeface="Times New Roman" panose="02020603050405020304" pitchFamily="18" charset="0"/>
              </a:rPr>
              <a:t>organizations</a:t>
            </a:r>
            <a:r>
              <a:rPr lang="en-US" sz="2400" b="1" dirty="0">
                <a:latin typeface="Times New Roman" panose="02020603050405020304" pitchFamily="18" charset="0"/>
                <a:ea typeface="Malgun Gothic" panose="020B0503020000020004" pitchFamily="34" charset="-127"/>
                <a:cs typeface="Times New Roman" panose="02020603050405020304" pitchFamily="18" charset="0"/>
              </a:rPr>
              <a:t> </a:t>
            </a:r>
            <a:r>
              <a:rPr lang="en-US" sz="2400" b="1" dirty="0" smtClean="0">
                <a:latin typeface="Times New Roman" panose="02020603050405020304" pitchFamily="18" charset="0"/>
                <a:ea typeface="Malgun Gothic" panose="020B0503020000020004" pitchFamily="34" charset="-127"/>
                <a:cs typeface="Times New Roman" panose="02020603050405020304" pitchFamily="18" charset="0"/>
              </a:rPr>
              <a:t>to 	explore complementary </a:t>
            </a:r>
            <a:r>
              <a:rPr lang="en-US" sz="2400" b="1" dirty="0">
                <a:latin typeface="Times New Roman" panose="02020603050405020304" pitchFamily="18" charset="0"/>
                <a:ea typeface="Malgun Gothic" panose="020B0503020000020004" pitchFamily="34" charset="-127"/>
                <a:cs typeface="Times New Roman" panose="02020603050405020304" pitchFamily="18" charset="0"/>
              </a:rPr>
              <a:t>relations:  TRB, ITF, WB, AIIB, </a:t>
            </a:r>
            <a:r>
              <a:rPr lang="en-US" sz="2400" b="1" dirty="0" smtClean="0">
                <a:latin typeface="Times New Roman" panose="02020603050405020304" pitchFamily="18" charset="0"/>
                <a:ea typeface="Malgun Gothic" panose="020B0503020000020004" pitchFamily="34" charset="-127"/>
                <a:cs typeface="Times New Roman" panose="02020603050405020304" pitchFamily="18" charset="0"/>
              </a:rPr>
              <a:t>	ICAO</a:t>
            </a:r>
            <a:r>
              <a:rPr lang="en-US" sz="2400" b="1" dirty="0">
                <a:latin typeface="Times New Roman" panose="02020603050405020304" pitchFamily="18" charset="0"/>
                <a:ea typeface="Malgun Gothic" panose="020B0503020000020004" pitchFamily="34" charset="-127"/>
                <a:cs typeface="Times New Roman" panose="02020603050405020304" pitchFamily="18" charset="0"/>
              </a:rPr>
              <a:t>, UNFCCC, </a:t>
            </a:r>
            <a:r>
              <a:rPr lang="en-US" sz="2400" b="1" dirty="0" err="1">
                <a:latin typeface="Times New Roman" panose="02020603050405020304" pitchFamily="18" charset="0"/>
                <a:ea typeface="Malgun Gothic" panose="020B0503020000020004" pitchFamily="34" charset="-127"/>
                <a:cs typeface="Times New Roman" panose="02020603050405020304" pitchFamily="18" charset="0"/>
              </a:rPr>
              <a:t>SLoCaT</a:t>
            </a:r>
            <a:r>
              <a:rPr lang="en-US" sz="2400" b="1" dirty="0">
                <a:latin typeface="Times New Roman" panose="02020603050405020304" pitchFamily="18" charset="0"/>
                <a:ea typeface="Malgun Gothic" panose="020B0503020000020004" pitchFamily="34" charset="-127"/>
                <a:cs typeface="Times New Roman" panose="02020603050405020304" pitchFamily="18" charset="0"/>
              </a:rPr>
              <a:t>, etc.</a:t>
            </a:r>
          </a:p>
          <a:p>
            <a:pPr lvl="0">
              <a:lnSpc>
                <a:spcPct val="107000"/>
              </a:lnSpc>
              <a:spcAft>
                <a:spcPts val="0"/>
              </a:spcAft>
            </a:pPr>
            <a:r>
              <a:rPr lang="en-US" sz="2400" b="1" dirty="0" smtClean="0">
                <a:latin typeface="Times New Roman" panose="02020603050405020304" pitchFamily="18" charset="0"/>
                <a:ea typeface="Malgun Gothic" panose="020B0503020000020004" pitchFamily="34" charset="-127"/>
                <a:cs typeface="Times New Roman" panose="02020603050405020304" pitchFamily="18" charset="0"/>
              </a:rPr>
              <a:t>•   Build more North </a:t>
            </a:r>
            <a:r>
              <a:rPr lang="en-US" sz="2400" b="1" dirty="0">
                <a:latin typeface="Times New Roman" panose="02020603050405020304" pitchFamily="18" charset="0"/>
                <a:ea typeface="Malgun Gothic" panose="020B0503020000020004" pitchFamily="34" charset="-127"/>
                <a:cs typeface="Times New Roman" panose="02020603050405020304" pitchFamily="18" charset="0"/>
              </a:rPr>
              <a:t>American membership </a:t>
            </a:r>
            <a:r>
              <a:rPr lang="en-US" sz="2400" b="1" dirty="0" smtClean="0">
                <a:latin typeface="Times New Roman" panose="02020603050405020304" pitchFamily="18" charset="0"/>
                <a:ea typeface="Malgun Gothic" panose="020B0503020000020004" pitchFamily="34" charset="-127"/>
                <a:cs typeface="Times New Roman" panose="02020603050405020304" pitchFamily="18" charset="0"/>
              </a:rPr>
              <a:t>base</a:t>
            </a:r>
            <a:endParaRPr lang="en-US" sz="2400" b="1" dirty="0">
              <a:latin typeface="Times New Roman" panose="02020603050405020304" pitchFamily="18" charset="0"/>
              <a:ea typeface="Malgun Gothic" panose="020B0503020000020004" pitchFamily="34" charset="-127"/>
              <a:cs typeface="Times New Roman" panose="02020603050405020304" pitchFamily="18" charset="0"/>
            </a:endParaRPr>
          </a:p>
          <a:p>
            <a:pPr lvl="0">
              <a:lnSpc>
                <a:spcPct val="107000"/>
              </a:lnSpc>
              <a:spcAft>
                <a:spcPts val="0"/>
              </a:spcAft>
            </a:pPr>
            <a:r>
              <a:rPr lang="en-US" sz="2400" b="1" dirty="0" smtClean="0">
                <a:latin typeface="Times New Roman" panose="02020603050405020304" pitchFamily="18" charset="0"/>
                <a:ea typeface="Malgun Gothic" panose="020B0503020000020004" pitchFamily="34" charset="-127"/>
                <a:cs typeface="Times New Roman" panose="02020603050405020304" pitchFamily="18" charset="0"/>
              </a:rPr>
              <a:t>•   Attract </a:t>
            </a:r>
            <a:r>
              <a:rPr lang="en-US" sz="2400" b="1" dirty="0">
                <a:latin typeface="Times New Roman" panose="02020603050405020304" pitchFamily="18" charset="0"/>
                <a:ea typeface="Malgun Gothic" panose="020B0503020000020004" pitchFamily="34" charset="-127"/>
                <a:cs typeface="Times New Roman" panose="02020603050405020304" pitchFamily="18" charset="0"/>
              </a:rPr>
              <a:t>more of the top class transport academics</a:t>
            </a:r>
            <a:endParaRPr lang="en-US" sz="2800" b="1" dirty="0">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5" name="Rectangle 4"/>
          <p:cNvSpPr/>
          <p:nvPr/>
        </p:nvSpPr>
        <p:spPr>
          <a:xfrm>
            <a:off x="1115616" y="620688"/>
            <a:ext cx="5198987" cy="583750"/>
          </a:xfrm>
          <a:prstGeom prst="rect">
            <a:avLst/>
          </a:prstGeom>
        </p:spPr>
        <p:txBody>
          <a:bodyPr wrap="none">
            <a:spAutoFit/>
          </a:bodyPr>
          <a:lstStyle/>
          <a:p>
            <a:pPr>
              <a:lnSpc>
                <a:spcPct val="107000"/>
              </a:lnSpc>
              <a:spcAft>
                <a:spcPts val="800"/>
              </a:spcAft>
            </a:pPr>
            <a:r>
              <a:rPr lang="en-US" sz="3200" b="1"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My Future Plan for WCTRS</a:t>
            </a:r>
            <a:endParaRPr lang="en-CA" sz="3200"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6" name="Footer Placeholder 3"/>
          <p:cNvSpPr>
            <a:spLocks noGrp="1"/>
          </p:cNvSpPr>
          <p:nvPr>
            <p:ph type="ftr" sz="quarter" idx="4294967295"/>
          </p:nvPr>
        </p:nvSpPr>
        <p:spPr>
          <a:xfrm>
            <a:off x="249832" y="6348059"/>
            <a:ext cx="8570640" cy="231775"/>
          </a:xfrm>
        </p:spPr>
        <p:txBody>
          <a:bodyPr/>
          <a:lstStyle/>
          <a:p>
            <a:r>
              <a:rPr lang="nl-NL" dirty="0"/>
              <a:t>WCTRS General Assembly  -  Mumbai </a:t>
            </a:r>
            <a:r>
              <a:rPr lang="nl-NL" dirty="0" smtClean="0"/>
              <a:t>2019						</a:t>
            </a:r>
            <a:fld id="{87238A0D-CE6B-4223-AA15-F34AC5365300}" type="slidenum">
              <a:rPr lang="nl-NL" smtClean="0"/>
              <a:t>38</a:t>
            </a:fld>
            <a:r>
              <a:rPr lang="nl-NL" dirty="0"/>
              <a:t>					</a:t>
            </a:r>
          </a:p>
          <a:p>
            <a:endParaRPr lang="nl-NL" dirty="0"/>
          </a:p>
        </p:txBody>
      </p:sp>
    </p:spTree>
    <p:extLst>
      <p:ext uri="{BB962C8B-B14F-4D97-AF65-F5344CB8AC3E}">
        <p14:creationId xmlns:p14="http://schemas.microsoft.com/office/powerpoint/2010/main" val="300855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488950"/>
            <a:ext cx="7525593" cy="838200"/>
          </a:xfrm>
        </p:spPr>
        <p:txBody>
          <a:bodyPr/>
          <a:lstStyle/>
          <a:p>
            <a:pPr algn="ctr"/>
            <a:r>
              <a:rPr lang="en-CA" dirty="0"/>
              <a:t>Nomination of WCTRS </a:t>
            </a:r>
            <a:br>
              <a:rPr lang="en-CA" dirty="0"/>
            </a:br>
            <a:r>
              <a:rPr lang="en-CA" dirty="0"/>
              <a:t>New Steering Committee</a:t>
            </a:r>
            <a:endParaRPr lang="nl-NL" sz="3200" dirty="0">
              <a:latin typeface="Times New Roman" panose="02020603050405020304" pitchFamily="18" charset="0"/>
              <a:cs typeface="Times New Roman" panose="02020603050405020304" pitchFamily="18" charset="0"/>
            </a:endParaRPr>
          </a:p>
        </p:txBody>
      </p:sp>
      <p:graphicFrame>
        <p:nvGraphicFramePr>
          <p:cNvPr id="3" name="표 2">
            <a:extLst>
              <a:ext uri="{FF2B5EF4-FFF2-40B4-BE49-F238E27FC236}">
                <a16:creationId xmlns="" xmlns:a16="http://schemas.microsoft.com/office/drawing/2014/main" id="{585103AB-79EF-4A0E-8E9E-92BB029A2D1C}"/>
              </a:ext>
            </a:extLst>
          </p:cNvPr>
          <p:cNvGraphicFramePr>
            <a:graphicFrameLocks noGrp="1"/>
          </p:cNvGraphicFramePr>
          <p:nvPr>
            <p:extLst/>
          </p:nvPr>
        </p:nvGraphicFramePr>
        <p:xfrm>
          <a:off x="537378" y="2132856"/>
          <a:ext cx="8086196" cy="3529657"/>
        </p:xfrm>
        <a:graphic>
          <a:graphicData uri="http://schemas.openxmlformats.org/drawingml/2006/table">
            <a:tbl>
              <a:tblPr firstRow="1" firstCol="1">
                <a:tableStyleId>{93296810-A885-4BE3-A3E7-6D5BEEA58F35}</a:tableStyleId>
              </a:tblPr>
              <a:tblGrid>
                <a:gridCol w="2528184">
                  <a:extLst>
                    <a:ext uri="{9D8B030D-6E8A-4147-A177-3AD203B41FA5}">
                      <a16:colId xmlns="" xmlns:a16="http://schemas.microsoft.com/office/drawing/2014/main" val="3487866231"/>
                    </a:ext>
                  </a:extLst>
                </a:gridCol>
                <a:gridCol w="2010494">
                  <a:extLst>
                    <a:ext uri="{9D8B030D-6E8A-4147-A177-3AD203B41FA5}">
                      <a16:colId xmlns="" xmlns:a16="http://schemas.microsoft.com/office/drawing/2014/main" val="3256735215"/>
                    </a:ext>
                  </a:extLst>
                </a:gridCol>
                <a:gridCol w="3547518">
                  <a:extLst>
                    <a:ext uri="{9D8B030D-6E8A-4147-A177-3AD203B41FA5}">
                      <a16:colId xmlns="" xmlns:a16="http://schemas.microsoft.com/office/drawing/2014/main" val="4220416284"/>
                    </a:ext>
                  </a:extLst>
                </a:gridCol>
              </a:tblGrid>
              <a:tr h="206113">
                <a:tc>
                  <a:txBody>
                    <a:bodyPr/>
                    <a:lstStyle/>
                    <a:p>
                      <a:pPr algn="ctr" fontAlgn="b"/>
                      <a:r>
                        <a:rPr lang="en-CA" sz="1500" u="none" strike="noStrike">
                          <a:effectLst/>
                        </a:rPr>
                        <a:t>Position </a:t>
                      </a:r>
                      <a:endParaRPr lang="en-CA" sz="1500" b="1" i="0" u="none" strike="noStrike">
                        <a:solidFill>
                          <a:srgbClr val="000000"/>
                        </a:solidFill>
                        <a:effectLst/>
                        <a:latin typeface="verda"/>
                      </a:endParaRPr>
                    </a:p>
                  </a:txBody>
                  <a:tcPr marL="5763" marR="5763" marT="6339" marB="0" anchor="b"/>
                </a:tc>
                <a:tc>
                  <a:txBody>
                    <a:bodyPr/>
                    <a:lstStyle/>
                    <a:p>
                      <a:pPr algn="ctr" fontAlgn="b"/>
                      <a:r>
                        <a:rPr lang="en-CA" sz="1500" u="none" strike="noStrike">
                          <a:effectLst/>
                        </a:rPr>
                        <a:t>Name </a:t>
                      </a:r>
                      <a:endParaRPr lang="en-CA" sz="1500" b="1" i="0" u="none" strike="noStrike">
                        <a:solidFill>
                          <a:srgbClr val="000000"/>
                        </a:solidFill>
                        <a:effectLst/>
                        <a:latin typeface="verda"/>
                      </a:endParaRPr>
                    </a:p>
                  </a:txBody>
                  <a:tcPr marL="5763" marR="5763" marT="6339" marB="0" anchor="b"/>
                </a:tc>
                <a:tc>
                  <a:txBody>
                    <a:bodyPr/>
                    <a:lstStyle/>
                    <a:p>
                      <a:pPr algn="ctr" fontAlgn="b"/>
                      <a:r>
                        <a:rPr lang="en-CA" sz="1500" u="none" strike="noStrike" dirty="0">
                          <a:effectLst/>
                        </a:rPr>
                        <a:t>Affiliation </a:t>
                      </a:r>
                      <a:endParaRPr lang="en-CA" sz="1500" b="1" i="0" u="none" strike="noStrike" dirty="0">
                        <a:solidFill>
                          <a:srgbClr val="000000"/>
                        </a:solidFill>
                        <a:effectLst/>
                        <a:latin typeface="verda"/>
                      </a:endParaRPr>
                    </a:p>
                  </a:txBody>
                  <a:tcPr marL="5763" marR="5763" marT="6339" marB="0" anchor="b"/>
                </a:tc>
                <a:extLst>
                  <a:ext uri="{0D108BD9-81ED-4DB2-BD59-A6C34878D82A}">
                    <a16:rowId xmlns="" xmlns:a16="http://schemas.microsoft.com/office/drawing/2014/main" val="2115782358"/>
                  </a:ext>
                </a:extLst>
              </a:tr>
              <a:tr h="495049">
                <a:tc>
                  <a:txBody>
                    <a:bodyPr/>
                    <a:lstStyle/>
                    <a:p>
                      <a:pPr algn="ctr" fontAlgn="ctr"/>
                      <a:r>
                        <a:rPr lang="en-CA" sz="1500" u="none" strike="noStrike" dirty="0">
                          <a:effectLst/>
                        </a:rPr>
                        <a:t>President</a:t>
                      </a:r>
                      <a:endParaRPr lang="en-CA" sz="1500" b="1" i="0" u="none" strike="noStrike" dirty="0">
                        <a:solidFill>
                          <a:srgbClr val="000000"/>
                        </a:solidFill>
                        <a:effectLst/>
                        <a:latin typeface="verda"/>
                      </a:endParaRPr>
                    </a:p>
                  </a:txBody>
                  <a:tcPr marL="5763" marR="5763" marT="6339" marB="0" anchor="ctr"/>
                </a:tc>
                <a:tc>
                  <a:txBody>
                    <a:bodyPr/>
                    <a:lstStyle/>
                    <a:p>
                      <a:pPr algn="ctr" fontAlgn="ctr"/>
                      <a:r>
                        <a:rPr lang="en-CA" sz="1500" b="1" u="none" strike="noStrike" dirty="0">
                          <a:effectLst/>
                        </a:rPr>
                        <a:t>Tae </a:t>
                      </a:r>
                      <a:r>
                        <a:rPr lang="en-CA" sz="1500" b="1" u="none" strike="noStrike" dirty="0" err="1">
                          <a:effectLst/>
                        </a:rPr>
                        <a:t>Hoon</a:t>
                      </a:r>
                      <a:r>
                        <a:rPr lang="en-CA" sz="1500" b="1" u="none" strike="noStrike" dirty="0">
                          <a:effectLst/>
                        </a:rPr>
                        <a:t> </a:t>
                      </a:r>
                      <a:r>
                        <a:rPr lang="en-CA" sz="1500" b="1" u="none" strike="noStrike" dirty="0" err="1">
                          <a:effectLst/>
                        </a:rPr>
                        <a:t>Oum</a:t>
                      </a:r>
                      <a:endParaRPr lang="en-CA" sz="1500" b="1" i="0" u="none" strike="noStrike" dirty="0">
                        <a:solidFill>
                          <a:srgbClr val="000000"/>
                        </a:solidFill>
                        <a:effectLst/>
                        <a:latin typeface="verda"/>
                      </a:endParaRPr>
                    </a:p>
                  </a:txBody>
                  <a:tcPr marL="5763" marR="5763" marT="6339" marB="0" anchor="ctr"/>
                </a:tc>
                <a:tc>
                  <a:txBody>
                    <a:bodyPr/>
                    <a:lstStyle/>
                    <a:p>
                      <a:pPr algn="ctr" fontAlgn="ctr"/>
                      <a:r>
                        <a:rPr lang="en-CA" sz="1500" u="none" strike="noStrike" dirty="0">
                          <a:effectLst/>
                        </a:rPr>
                        <a:t>University of British Columbia, Canada</a:t>
                      </a:r>
                      <a:endParaRPr lang="en-CA" sz="1500" b="0" i="0" u="none" strike="noStrike" dirty="0">
                        <a:solidFill>
                          <a:srgbClr val="000000"/>
                        </a:solidFill>
                        <a:effectLst/>
                        <a:latin typeface="verda"/>
                      </a:endParaRPr>
                    </a:p>
                  </a:txBody>
                  <a:tcPr marL="5763" marR="5763" marT="6339" marB="0" anchor="ctr"/>
                </a:tc>
                <a:extLst>
                  <a:ext uri="{0D108BD9-81ED-4DB2-BD59-A6C34878D82A}">
                    <a16:rowId xmlns="" xmlns:a16="http://schemas.microsoft.com/office/drawing/2014/main" val="1906858393"/>
                  </a:ext>
                </a:extLst>
              </a:tr>
              <a:tr h="495049">
                <a:tc>
                  <a:txBody>
                    <a:bodyPr/>
                    <a:lstStyle/>
                    <a:p>
                      <a:pPr algn="ctr" fontAlgn="ctr"/>
                      <a:r>
                        <a:rPr lang="en-CA" sz="1500" u="none" strike="noStrike" dirty="0">
                          <a:effectLst/>
                        </a:rPr>
                        <a:t>Past President </a:t>
                      </a:r>
                      <a:endParaRPr lang="en-CA" sz="1500" b="1" i="0" u="none" strike="noStrike" dirty="0">
                        <a:solidFill>
                          <a:srgbClr val="000000"/>
                        </a:solidFill>
                        <a:effectLst/>
                        <a:latin typeface="verda"/>
                      </a:endParaRPr>
                    </a:p>
                  </a:txBody>
                  <a:tcPr marL="5763" marR="5763" marT="6339" marB="0" anchor="ctr"/>
                </a:tc>
                <a:tc>
                  <a:txBody>
                    <a:bodyPr/>
                    <a:lstStyle/>
                    <a:p>
                      <a:pPr algn="ctr" fontAlgn="ctr"/>
                      <a:r>
                        <a:rPr lang="en-CA" sz="1500" b="1" u="none" strike="noStrike" dirty="0" err="1">
                          <a:effectLst/>
                        </a:rPr>
                        <a:t>Yoshitsugu</a:t>
                      </a:r>
                      <a:r>
                        <a:rPr lang="en-CA" sz="1500" b="1" u="none" strike="noStrike" dirty="0">
                          <a:effectLst/>
                        </a:rPr>
                        <a:t> Hayashi</a:t>
                      </a:r>
                      <a:endParaRPr lang="en-CA" sz="1500" b="1" i="0" u="none" strike="noStrike" dirty="0">
                        <a:solidFill>
                          <a:srgbClr val="000000"/>
                        </a:solidFill>
                        <a:effectLst/>
                        <a:latin typeface="verda"/>
                      </a:endParaRPr>
                    </a:p>
                  </a:txBody>
                  <a:tcPr marL="5763" marR="5763" marT="6339" marB="0" anchor="ctr"/>
                </a:tc>
                <a:tc>
                  <a:txBody>
                    <a:bodyPr/>
                    <a:lstStyle/>
                    <a:p>
                      <a:pPr algn="ctr" fontAlgn="b"/>
                      <a:r>
                        <a:rPr lang="en-CA" sz="1500" u="none" strike="noStrike">
                          <a:effectLst/>
                        </a:rPr>
                        <a:t>Chubu University, Japan</a:t>
                      </a:r>
                      <a:endParaRPr lang="en-CA" sz="1500" b="0" i="0" u="none" strike="noStrike">
                        <a:solidFill>
                          <a:srgbClr val="000000"/>
                        </a:solidFill>
                        <a:effectLst/>
                        <a:latin typeface="verda"/>
                      </a:endParaRPr>
                    </a:p>
                  </a:txBody>
                  <a:tcPr marL="5763" marR="5763" marT="6339" marB="0" anchor="ctr"/>
                </a:tc>
                <a:extLst>
                  <a:ext uri="{0D108BD9-81ED-4DB2-BD59-A6C34878D82A}">
                    <a16:rowId xmlns="" xmlns:a16="http://schemas.microsoft.com/office/drawing/2014/main" val="1666162133"/>
                  </a:ext>
                </a:extLst>
              </a:tr>
              <a:tr h="271232">
                <a:tc>
                  <a:txBody>
                    <a:bodyPr/>
                    <a:lstStyle/>
                    <a:p>
                      <a:pPr algn="ctr" fontAlgn="ctr"/>
                      <a:r>
                        <a:rPr lang="en-CA" sz="1500" u="none" strike="noStrike" dirty="0">
                          <a:effectLst/>
                        </a:rPr>
                        <a:t>Secretary General</a:t>
                      </a:r>
                      <a:endParaRPr lang="en-CA" sz="1500" b="1" i="0" u="none" strike="noStrike" dirty="0">
                        <a:solidFill>
                          <a:srgbClr val="000000"/>
                        </a:solidFill>
                        <a:effectLst/>
                        <a:latin typeface="verda"/>
                      </a:endParaRPr>
                    </a:p>
                  </a:txBody>
                  <a:tcPr marL="5763" marR="5763" marT="6339" marB="0" anchor="ctr"/>
                </a:tc>
                <a:tc>
                  <a:txBody>
                    <a:bodyPr/>
                    <a:lstStyle/>
                    <a:p>
                      <a:pPr algn="ctr" fontAlgn="ctr"/>
                      <a:r>
                        <a:rPr lang="en-CA" sz="1500" b="1" u="none" strike="noStrike" dirty="0">
                          <a:effectLst/>
                        </a:rPr>
                        <a:t>Greg Marsden</a:t>
                      </a:r>
                      <a:endParaRPr lang="en-CA" sz="1500" b="1" i="0" u="none" strike="noStrike" dirty="0">
                        <a:solidFill>
                          <a:srgbClr val="000000"/>
                        </a:solidFill>
                        <a:effectLst/>
                        <a:latin typeface="verda"/>
                      </a:endParaRPr>
                    </a:p>
                  </a:txBody>
                  <a:tcPr marL="5763" marR="5763" marT="6339" marB="0" anchor="ctr"/>
                </a:tc>
                <a:tc>
                  <a:txBody>
                    <a:bodyPr/>
                    <a:lstStyle/>
                    <a:p>
                      <a:pPr algn="ctr" fontAlgn="ctr"/>
                      <a:r>
                        <a:rPr lang="en-CA" sz="1500" u="none" strike="noStrike">
                          <a:effectLst/>
                        </a:rPr>
                        <a:t>University of Leeds, UK</a:t>
                      </a:r>
                      <a:endParaRPr lang="en-CA" sz="1500" b="0" i="0" u="none" strike="noStrike">
                        <a:solidFill>
                          <a:srgbClr val="000000"/>
                        </a:solidFill>
                        <a:effectLst/>
                        <a:latin typeface="verda"/>
                      </a:endParaRPr>
                    </a:p>
                  </a:txBody>
                  <a:tcPr marL="5763" marR="5763" marT="6339" marB="0" anchor="ctr"/>
                </a:tc>
                <a:extLst>
                  <a:ext uri="{0D108BD9-81ED-4DB2-BD59-A6C34878D82A}">
                    <a16:rowId xmlns="" xmlns:a16="http://schemas.microsoft.com/office/drawing/2014/main" val="3517902603"/>
                  </a:ext>
                </a:extLst>
              </a:tr>
              <a:tr h="495049">
                <a:tc>
                  <a:txBody>
                    <a:bodyPr/>
                    <a:lstStyle/>
                    <a:p>
                      <a:pPr algn="ctr" fontAlgn="ctr"/>
                      <a:r>
                        <a:rPr lang="en-CA" sz="1500" u="none" strike="noStrike" dirty="0">
                          <a:effectLst/>
                        </a:rPr>
                        <a:t>SCC Chair </a:t>
                      </a:r>
                      <a:endParaRPr lang="en-CA" sz="1500" b="1" i="0" u="none" strike="noStrike" dirty="0">
                        <a:solidFill>
                          <a:srgbClr val="000000"/>
                        </a:solidFill>
                        <a:effectLst/>
                        <a:latin typeface="verda"/>
                      </a:endParaRPr>
                    </a:p>
                  </a:txBody>
                  <a:tcPr marL="5763" marR="5763" marT="6339" marB="0" anchor="ctr"/>
                </a:tc>
                <a:tc>
                  <a:txBody>
                    <a:bodyPr/>
                    <a:lstStyle/>
                    <a:p>
                      <a:pPr algn="ctr" fontAlgn="ctr"/>
                      <a:r>
                        <a:rPr lang="en-CA" sz="1500" b="1" u="none" strike="noStrike" dirty="0">
                          <a:effectLst/>
                        </a:rPr>
                        <a:t>Lori </a:t>
                      </a:r>
                      <a:r>
                        <a:rPr lang="en-CA" sz="1500" b="1" u="none" strike="noStrike" dirty="0" err="1">
                          <a:effectLst/>
                        </a:rPr>
                        <a:t>Tavasszy</a:t>
                      </a:r>
                      <a:endParaRPr lang="en-CA" sz="1500" b="1" i="0" u="none" strike="noStrike" dirty="0">
                        <a:solidFill>
                          <a:srgbClr val="000000"/>
                        </a:solidFill>
                        <a:effectLst/>
                        <a:latin typeface="verda"/>
                      </a:endParaRPr>
                    </a:p>
                  </a:txBody>
                  <a:tcPr marL="5763" marR="5763" marT="6339" marB="0" anchor="ctr"/>
                </a:tc>
                <a:tc>
                  <a:txBody>
                    <a:bodyPr/>
                    <a:lstStyle/>
                    <a:p>
                      <a:pPr algn="ctr" fontAlgn="ctr"/>
                      <a:r>
                        <a:rPr lang="en-CA" sz="1500" u="none" strike="noStrike">
                          <a:effectLst/>
                        </a:rPr>
                        <a:t>Delft University of Technology, Netherlands</a:t>
                      </a:r>
                      <a:endParaRPr lang="en-CA" sz="1500" b="0" i="0" u="none" strike="noStrike">
                        <a:solidFill>
                          <a:srgbClr val="000000"/>
                        </a:solidFill>
                        <a:effectLst/>
                        <a:latin typeface="verda"/>
                      </a:endParaRPr>
                    </a:p>
                  </a:txBody>
                  <a:tcPr marL="5763" marR="5763" marT="6339" marB="0" anchor="ctr"/>
                </a:tc>
                <a:extLst>
                  <a:ext uri="{0D108BD9-81ED-4DB2-BD59-A6C34878D82A}">
                    <a16:rowId xmlns="" xmlns:a16="http://schemas.microsoft.com/office/drawing/2014/main" val="1021523247"/>
                  </a:ext>
                </a:extLst>
              </a:tr>
              <a:tr h="739338">
                <a:tc>
                  <a:txBody>
                    <a:bodyPr/>
                    <a:lstStyle/>
                    <a:p>
                      <a:pPr algn="ctr" fontAlgn="ctr"/>
                      <a:r>
                        <a:rPr lang="en-CA" sz="1500" u="none" strike="noStrike" dirty="0">
                          <a:effectLst/>
                        </a:rPr>
                        <a:t>Operating Practice/Constitution</a:t>
                      </a:r>
                      <a:endParaRPr lang="en-CA" sz="1500" b="1" i="0" u="none" strike="noStrike" dirty="0">
                        <a:solidFill>
                          <a:srgbClr val="000000"/>
                        </a:solidFill>
                        <a:effectLst/>
                        <a:latin typeface="verda"/>
                      </a:endParaRPr>
                    </a:p>
                  </a:txBody>
                  <a:tcPr marL="5763" marR="5763" marT="6339" marB="0" anchor="ctr"/>
                </a:tc>
                <a:tc>
                  <a:txBody>
                    <a:bodyPr/>
                    <a:lstStyle/>
                    <a:p>
                      <a:pPr algn="ctr" fontAlgn="b"/>
                      <a:r>
                        <a:rPr lang="en-CA" sz="1500" b="1" u="none" strike="noStrike" dirty="0">
                          <a:effectLst/>
                        </a:rPr>
                        <a:t>Ali </a:t>
                      </a:r>
                      <a:r>
                        <a:rPr lang="en-CA" sz="1500" b="1" u="none" strike="noStrike" dirty="0" err="1">
                          <a:effectLst/>
                        </a:rPr>
                        <a:t>Huzayyin</a:t>
                      </a:r>
                      <a:endParaRPr lang="en-CA" sz="1500" b="1" i="0" u="none" strike="noStrike" dirty="0">
                        <a:solidFill>
                          <a:srgbClr val="000000"/>
                        </a:solidFill>
                        <a:effectLst/>
                        <a:latin typeface="verda"/>
                      </a:endParaRPr>
                    </a:p>
                  </a:txBody>
                  <a:tcPr marL="5763" marR="5763" marT="6339" marB="0" anchor="ctr"/>
                </a:tc>
                <a:tc>
                  <a:txBody>
                    <a:bodyPr/>
                    <a:lstStyle/>
                    <a:p>
                      <a:pPr algn="ctr" fontAlgn="b"/>
                      <a:r>
                        <a:rPr lang="en-CA" sz="1500" u="none" strike="noStrike">
                          <a:effectLst/>
                        </a:rPr>
                        <a:t>Cairo University, Egypt</a:t>
                      </a:r>
                      <a:endParaRPr lang="en-CA" sz="1500" b="0" i="0" u="none" strike="noStrike">
                        <a:solidFill>
                          <a:srgbClr val="000000"/>
                        </a:solidFill>
                        <a:effectLst/>
                        <a:latin typeface="verda"/>
                      </a:endParaRPr>
                    </a:p>
                  </a:txBody>
                  <a:tcPr marL="5763" marR="5763" marT="6339" marB="0" anchor="ctr"/>
                </a:tc>
                <a:extLst>
                  <a:ext uri="{0D108BD9-81ED-4DB2-BD59-A6C34878D82A}">
                    <a16:rowId xmlns="" xmlns:a16="http://schemas.microsoft.com/office/drawing/2014/main" val="720823799"/>
                  </a:ext>
                </a:extLst>
              </a:tr>
              <a:tr h="303952">
                <a:tc>
                  <a:txBody>
                    <a:bodyPr/>
                    <a:lstStyle/>
                    <a:p>
                      <a:pPr algn="ctr" fontAlgn="ctr"/>
                      <a:r>
                        <a:rPr lang="en-CA" sz="1500" u="none" strike="noStrike" dirty="0">
                          <a:effectLst/>
                        </a:rPr>
                        <a:t>Auditor </a:t>
                      </a:r>
                      <a:endParaRPr lang="en-CA" sz="1500" b="1" i="0" u="none" strike="noStrike" dirty="0">
                        <a:solidFill>
                          <a:srgbClr val="000000"/>
                        </a:solidFill>
                        <a:effectLst/>
                        <a:latin typeface="verda"/>
                      </a:endParaRPr>
                    </a:p>
                  </a:txBody>
                  <a:tcPr marL="5763" marR="5763" marT="6339" marB="0" anchor="ctr"/>
                </a:tc>
                <a:tc>
                  <a:txBody>
                    <a:bodyPr/>
                    <a:lstStyle/>
                    <a:p>
                      <a:pPr algn="ctr" fontAlgn="ctr"/>
                      <a:r>
                        <a:rPr lang="en-CA" sz="1500" b="1" u="none" strike="noStrike" dirty="0">
                          <a:effectLst/>
                        </a:rPr>
                        <a:t>Antonio </a:t>
                      </a:r>
                      <a:r>
                        <a:rPr lang="en-CA" sz="1500" b="1" u="none" strike="noStrike" dirty="0" err="1">
                          <a:effectLst/>
                        </a:rPr>
                        <a:t>Musso</a:t>
                      </a:r>
                      <a:endParaRPr lang="en-CA" sz="1500" b="1" i="0" u="none" strike="noStrike" dirty="0">
                        <a:solidFill>
                          <a:srgbClr val="000000"/>
                        </a:solidFill>
                        <a:effectLst/>
                        <a:latin typeface="verda"/>
                      </a:endParaRPr>
                    </a:p>
                  </a:txBody>
                  <a:tcPr marL="5763" marR="5763" marT="6339" marB="0" anchor="ctr"/>
                </a:tc>
                <a:tc>
                  <a:txBody>
                    <a:bodyPr/>
                    <a:lstStyle/>
                    <a:p>
                      <a:pPr algn="ctr" fontAlgn="ctr"/>
                      <a:r>
                        <a:rPr lang="en-CA" sz="1500" u="none" strike="noStrike" dirty="0">
                          <a:effectLst/>
                        </a:rPr>
                        <a:t>University of Rome, Italy</a:t>
                      </a:r>
                      <a:endParaRPr lang="en-CA" sz="1500" b="0" i="0" u="none" strike="noStrike" dirty="0">
                        <a:solidFill>
                          <a:srgbClr val="000000"/>
                        </a:solidFill>
                        <a:effectLst/>
                        <a:latin typeface="verda"/>
                      </a:endParaRPr>
                    </a:p>
                  </a:txBody>
                  <a:tcPr marL="5763" marR="5763" marT="6339" marB="0" anchor="ctr"/>
                </a:tc>
                <a:extLst>
                  <a:ext uri="{0D108BD9-81ED-4DB2-BD59-A6C34878D82A}">
                    <a16:rowId xmlns="" xmlns:a16="http://schemas.microsoft.com/office/drawing/2014/main" val="3296723282"/>
                  </a:ext>
                </a:extLst>
              </a:tr>
              <a:tr h="495049">
                <a:tc>
                  <a:txBody>
                    <a:bodyPr/>
                    <a:lstStyle/>
                    <a:p>
                      <a:pPr algn="ctr" fontAlgn="ctr"/>
                      <a:r>
                        <a:rPr lang="en-CA" sz="1500" u="none" strike="noStrike">
                          <a:effectLst/>
                        </a:rPr>
                        <a:t>Legal Member </a:t>
                      </a:r>
                      <a:endParaRPr lang="en-CA" sz="1500" b="1" i="0" u="none" strike="noStrike">
                        <a:solidFill>
                          <a:srgbClr val="000000"/>
                        </a:solidFill>
                        <a:effectLst/>
                        <a:latin typeface="verda"/>
                      </a:endParaRPr>
                    </a:p>
                  </a:txBody>
                  <a:tcPr marL="5763" marR="5763" marT="6339" marB="0" anchor="ctr"/>
                </a:tc>
                <a:tc>
                  <a:txBody>
                    <a:bodyPr/>
                    <a:lstStyle/>
                    <a:p>
                      <a:pPr algn="ctr" fontAlgn="ctr"/>
                      <a:r>
                        <a:rPr lang="en-CA" sz="1500" b="1" u="none" strike="noStrike" dirty="0">
                          <a:effectLst/>
                        </a:rPr>
                        <a:t>Michel </a:t>
                      </a:r>
                      <a:r>
                        <a:rPr lang="en-CA" sz="1500" b="1" u="none" strike="noStrike" dirty="0" err="1">
                          <a:effectLst/>
                        </a:rPr>
                        <a:t>Bierlaire</a:t>
                      </a:r>
                      <a:endParaRPr lang="en-CA" sz="1500" b="1" i="0" u="none" strike="noStrike" dirty="0">
                        <a:solidFill>
                          <a:srgbClr val="000000"/>
                        </a:solidFill>
                        <a:effectLst/>
                        <a:latin typeface="verda"/>
                      </a:endParaRPr>
                    </a:p>
                  </a:txBody>
                  <a:tcPr marL="5763" marR="5763" marT="6339" marB="0" anchor="ctr"/>
                </a:tc>
                <a:tc>
                  <a:txBody>
                    <a:bodyPr/>
                    <a:lstStyle/>
                    <a:p>
                      <a:pPr algn="ctr" fontAlgn="ctr"/>
                      <a:r>
                        <a:rPr lang="en-CA" sz="1500" u="none" strike="noStrike" dirty="0">
                          <a:effectLst/>
                        </a:rPr>
                        <a:t>EPFL, Switzerland </a:t>
                      </a:r>
                      <a:br>
                        <a:rPr lang="en-CA" sz="1500" u="none" strike="noStrike" dirty="0">
                          <a:effectLst/>
                        </a:rPr>
                      </a:br>
                      <a:r>
                        <a:rPr lang="en-CA" sz="1500" u="none" strike="noStrike" dirty="0">
                          <a:effectLst/>
                        </a:rPr>
                        <a:t>(WCTRS Registration)</a:t>
                      </a:r>
                      <a:endParaRPr lang="en-CA" sz="1500" b="0" i="0" u="none" strike="noStrike" dirty="0">
                        <a:solidFill>
                          <a:srgbClr val="000000"/>
                        </a:solidFill>
                        <a:effectLst/>
                        <a:latin typeface="verda"/>
                      </a:endParaRPr>
                    </a:p>
                  </a:txBody>
                  <a:tcPr marL="5763" marR="5763" marT="6339" marB="0" anchor="ctr"/>
                </a:tc>
                <a:extLst>
                  <a:ext uri="{0D108BD9-81ED-4DB2-BD59-A6C34878D82A}">
                    <a16:rowId xmlns="" xmlns:a16="http://schemas.microsoft.com/office/drawing/2014/main" val="3442632025"/>
                  </a:ext>
                </a:extLst>
              </a:tr>
            </a:tbl>
          </a:graphicData>
        </a:graphic>
      </p:graphicFrame>
      <p:sp>
        <p:nvSpPr>
          <p:cNvPr id="4" name="Footer Placeholder 3"/>
          <p:cNvSpPr>
            <a:spLocks noGrp="1"/>
          </p:cNvSpPr>
          <p:nvPr>
            <p:ph type="ftr" sz="quarter" idx="4294967295"/>
          </p:nvPr>
        </p:nvSpPr>
        <p:spPr>
          <a:xfrm>
            <a:off x="250824" y="6339655"/>
            <a:ext cx="8640763" cy="231775"/>
          </a:xfrm>
          <a:prstGeom prst="rect">
            <a:avLst/>
          </a:prstGeom>
        </p:spPr>
        <p:txBody>
          <a:bodyPr/>
          <a:lstStyle/>
          <a:p>
            <a:r>
              <a:rPr lang="nl-NL" sz="1000" dirty="0"/>
              <a:t>WCTRS General Assembly  -  Mumbai </a:t>
            </a:r>
            <a:r>
              <a:rPr lang="nl-NL" sz="1000" dirty="0" smtClean="0"/>
              <a:t>2019							</a:t>
            </a:r>
            <a:fld id="{2A311E25-73CC-46E2-99FB-54BBDDB66420}" type="slidenum">
              <a:rPr lang="nl-NL" sz="1000" smtClean="0"/>
              <a:t>39</a:t>
            </a:fld>
            <a:r>
              <a:rPr lang="nl-NL" sz="1000" dirty="0"/>
              <a:t>		</a:t>
            </a:r>
            <a:r>
              <a:rPr lang="nl-NL" dirty="0"/>
              <a:t>				</a:t>
            </a:r>
          </a:p>
          <a:p>
            <a:endParaRPr lang="nl-NL" dirty="0"/>
          </a:p>
        </p:txBody>
      </p:sp>
    </p:spTree>
    <p:extLst>
      <p:ext uri="{BB962C8B-B14F-4D97-AF65-F5344CB8AC3E}">
        <p14:creationId xmlns:p14="http://schemas.microsoft.com/office/powerpoint/2010/main" val="40992125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Welcome – Professor Greg Marsden (Secretary General)</a:t>
            </a:r>
            <a:endParaRPr lang="en-GB" dirty="0"/>
          </a:p>
        </p:txBody>
      </p:sp>
      <p:sp>
        <p:nvSpPr>
          <p:cNvPr id="3" name="Content Placeholder 2"/>
          <p:cNvSpPr>
            <a:spLocks noGrp="1"/>
          </p:cNvSpPr>
          <p:nvPr>
            <p:ph idx="1"/>
          </p:nvPr>
        </p:nvSpPr>
        <p:spPr/>
        <p:txBody>
          <a:bodyPr/>
          <a:lstStyle/>
          <a:p>
            <a:pPr marL="0" indent="0">
              <a:buNone/>
            </a:pPr>
            <a:r>
              <a:rPr lang="en-GB" b="1" dirty="0" smtClean="0"/>
              <a:t>Purpose of General Assembly</a:t>
            </a:r>
          </a:p>
          <a:p>
            <a:r>
              <a:rPr lang="en-GB" dirty="0"/>
              <a:t>The WCTRS General Assembly (GA) is formed by the </a:t>
            </a:r>
            <a:r>
              <a:rPr lang="en-GB" dirty="0" smtClean="0"/>
              <a:t>society’s </a:t>
            </a:r>
            <a:r>
              <a:rPr lang="en-GB" dirty="0"/>
              <a:t>fully paid up members and convenes every three years during the WCTR and it is the highest authority of WCTRS. It elects the WCTRS President and approves the WCTRS budget and activity report</a:t>
            </a:r>
            <a:r>
              <a:rPr lang="en-GB" dirty="0" smtClean="0"/>
              <a:t>.</a:t>
            </a:r>
          </a:p>
          <a:p>
            <a:pPr lvl="1"/>
            <a:r>
              <a:rPr lang="en-GB" sz="2000" dirty="0" smtClean="0"/>
              <a:t>As we meet once every three years, it is the role of the Steering Committee of WCTRS to:</a:t>
            </a:r>
          </a:p>
          <a:p>
            <a:pPr lvl="2"/>
            <a:r>
              <a:rPr lang="en-GB" sz="1600" dirty="0" smtClean="0"/>
              <a:t>arrange for a process of nominations and voting on the Presidential appointment that is proposed. </a:t>
            </a:r>
          </a:p>
          <a:p>
            <a:pPr lvl="2"/>
            <a:r>
              <a:rPr lang="en-GB" sz="1600" dirty="0" smtClean="0"/>
              <a:t>To oversee and propose the budget for the GA to approve.</a:t>
            </a:r>
          </a:p>
          <a:p>
            <a:pPr lvl="1"/>
            <a:r>
              <a:rPr lang="en-GB" sz="2000" dirty="0" smtClean="0"/>
              <a:t>The GA is an important part of the process of checks and balances which must exist.</a:t>
            </a:r>
            <a:endParaRPr lang="en-GB" sz="2000" dirty="0"/>
          </a:p>
        </p:txBody>
      </p:sp>
      <p:sp>
        <p:nvSpPr>
          <p:cNvPr id="6" name="Footer Placeholder 3"/>
          <p:cNvSpPr>
            <a:spLocks noGrp="1"/>
          </p:cNvSpPr>
          <p:nvPr>
            <p:ph type="ftr" sz="quarter" idx="11"/>
          </p:nvPr>
        </p:nvSpPr>
        <p:spPr>
          <a:xfrm>
            <a:off x="250824" y="6356351"/>
            <a:ext cx="8640763" cy="312738"/>
          </a:xfrm>
        </p:spPr>
        <p:txBody>
          <a:bodyPr/>
          <a:lstStyle/>
          <a:p>
            <a:r>
              <a:rPr lang="nl-NL" dirty="0" smtClean="0"/>
              <a:t>WCTRS General Assembly – Mumbai 2019							</a:t>
            </a:r>
            <a:fld id="{BA0884ED-8C9F-4E76-A53D-AD447108FFE4}" type="slidenum">
              <a:rPr lang="nl-NL" smtClean="0"/>
              <a:t>4</a:t>
            </a:fld>
            <a:endParaRPr lang="nl-NL" dirty="0"/>
          </a:p>
        </p:txBody>
      </p:sp>
    </p:spTree>
    <p:extLst>
      <p:ext uri="{BB962C8B-B14F-4D97-AF65-F5344CB8AC3E}">
        <p14:creationId xmlns:p14="http://schemas.microsoft.com/office/powerpoint/2010/main" val="419223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628800"/>
            <a:ext cx="8208912" cy="4651915"/>
          </a:xfrm>
          <a:prstGeom prst="rect">
            <a:avLst/>
          </a:prstGeom>
        </p:spPr>
        <p:txBody>
          <a:bodyPr wrap="square">
            <a:spAutoFit/>
          </a:bodyPr>
          <a:lstStyle/>
          <a:p>
            <a:pPr lvl="0">
              <a:lnSpc>
                <a:spcPct val="107000"/>
              </a:lnSpc>
              <a:spcAft>
                <a:spcPts val="0"/>
              </a:spcAft>
            </a:pPr>
            <a:r>
              <a:rPr lang="it-IT" sz="2800" b="1" dirty="0">
                <a:latin typeface="Times New Roman" panose="02020603050405020304" pitchFamily="18" charset="0"/>
                <a:ea typeface="Malgun Gothic" panose="020B0503020000020004" pitchFamily="34" charset="-127"/>
                <a:cs typeface="Times New Roman" panose="02020603050405020304" pitchFamily="18" charset="0"/>
              </a:rPr>
              <a:t>STC Members:</a:t>
            </a:r>
          </a:p>
          <a:p>
            <a:pPr marL="342900" lvl="0" indent="-342900">
              <a:lnSpc>
                <a:spcPct val="107000"/>
              </a:lnSpc>
              <a:spcAft>
                <a:spcPts val="0"/>
              </a:spcAft>
              <a:buFont typeface="Symbol" panose="05050102010706020507" pitchFamily="18" charset="2"/>
              <a:buChar char=""/>
            </a:pPr>
            <a:r>
              <a:rPr lang="it-IT" sz="2800" dirty="0">
                <a:latin typeface="Times New Roman" panose="02020603050405020304" pitchFamily="18" charset="0"/>
                <a:ea typeface="Malgun Gothic" panose="020B0503020000020004" pitchFamily="34" charset="-127"/>
                <a:cs typeface="Times New Roman" panose="02020603050405020304" pitchFamily="18" charset="0"/>
              </a:rPr>
              <a:t>Yoshitsugu Hayashi, immediate past president</a:t>
            </a:r>
            <a:endParaRPr lang="en-CA" sz="2800" dirty="0">
              <a:latin typeface="Times New Roman" panose="02020603050405020304" pitchFamily="18" charset="0"/>
              <a:ea typeface="Malgun Gothic" panose="020B0503020000020004" pitchFamily="34" charset="-127"/>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it-IT" sz="2800" dirty="0">
                <a:latin typeface="Times New Roman" panose="02020603050405020304" pitchFamily="18" charset="0"/>
                <a:ea typeface="Malgun Gothic" panose="020B0503020000020004" pitchFamily="34" charset="-127"/>
                <a:cs typeface="Times New Roman" panose="02020603050405020304" pitchFamily="18" charset="0"/>
              </a:rPr>
              <a:t>Greg Marsden,  Secretary General</a:t>
            </a:r>
            <a:endParaRPr lang="en-CA" sz="2800" dirty="0">
              <a:latin typeface="Times New Roman" panose="02020603050405020304" pitchFamily="18" charset="0"/>
              <a:ea typeface="Malgun Gothic" panose="020B0503020000020004" pitchFamily="34" charset="-127"/>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it-IT" sz="2800" dirty="0">
                <a:latin typeface="Times New Roman" panose="02020603050405020304" pitchFamily="18" charset="0"/>
                <a:ea typeface="Malgun Gothic" panose="020B0503020000020004" pitchFamily="34" charset="-127"/>
                <a:cs typeface="Times New Roman" panose="02020603050405020304" pitchFamily="18" charset="0"/>
              </a:rPr>
              <a:t>Ali Huzayyin, Operating Practices &amp; Constitution </a:t>
            </a:r>
            <a:endParaRPr lang="en-CA" sz="2800" dirty="0">
              <a:latin typeface="Times New Roman" panose="02020603050405020304" pitchFamily="18" charset="0"/>
              <a:ea typeface="Malgun Gothic" panose="020B0503020000020004" pitchFamily="34" charset="-127"/>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it-IT" sz="2800" dirty="0">
                <a:latin typeface="Times New Roman" panose="02020603050405020304" pitchFamily="18" charset="0"/>
                <a:ea typeface="Malgun Gothic" panose="020B0503020000020004" pitchFamily="34" charset="-127"/>
                <a:cs typeface="Times New Roman" panose="02020603050405020304" pitchFamily="18" charset="0"/>
              </a:rPr>
              <a:t>Krishna Rao, WCTRS 2019 Conference Director </a:t>
            </a:r>
          </a:p>
          <a:p>
            <a:pPr marL="342900" indent="-342900">
              <a:lnSpc>
                <a:spcPct val="107000"/>
              </a:lnSpc>
              <a:spcAft>
                <a:spcPts val="800"/>
              </a:spcAft>
              <a:buFont typeface="Symbol" panose="05050102010706020507" pitchFamily="18" charset="2"/>
              <a:buChar char=""/>
            </a:pPr>
            <a:r>
              <a:rPr lang="it-IT" sz="2800" b="1"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Haijun Huang,</a:t>
            </a:r>
            <a:r>
              <a:rPr lang="it-IT" sz="2800" dirty="0">
                <a:latin typeface="Times New Roman" panose="02020603050405020304" pitchFamily="18" charset="0"/>
                <a:ea typeface="Malgun Gothic" panose="020B0503020000020004" pitchFamily="34" charset="-127"/>
                <a:cs typeface="Times New Roman" panose="02020603050405020304" pitchFamily="18" charset="0"/>
              </a:rPr>
              <a:t> VP-Beihang Univ.,Beijing, China</a:t>
            </a:r>
          </a:p>
          <a:p>
            <a:pPr lvl="0">
              <a:lnSpc>
                <a:spcPct val="107000"/>
              </a:lnSpc>
              <a:spcAft>
                <a:spcPts val="800"/>
              </a:spcAft>
            </a:pPr>
            <a:r>
              <a:rPr lang="it-IT" sz="2800" b="1" dirty="0">
                <a:latin typeface="Times New Roman" panose="02020603050405020304" pitchFamily="18" charset="0"/>
                <a:ea typeface="Malgun Gothic" panose="020B0503020000020004" pitchFamily="34" charset="-127"/>
                <a:cs typeface="Times New Roman" panose="02020603050405020304" pitchFamily="18" charset="0"/>
              </a:rPr>
              <a:t>STC Emeritus members:</a:t>
            </a:r>
          </a:p>
          <a:p>
            <a:pPr marL="457200" lvl="0" indent="-457200">
              <a:lnSpc>
                <a:spcPct val="107000"/>
              </a:lnSpc>
              <a:spcAft>
                <a:spcPts val="800"/>
              </a:spcAft>
              <a:buFont typeface="Arial" panose="020B0604020202020204" pitchFamily="34" charset="0"/>
              <a:buChar char="•"/>
            </a:pPr>
            <a:r>
              <a:rPr lang="it-IT" sz="2800" dirty="0">
                <a:latin typeface="Times New Roman" panose="02020603050405020304" pitchFamily="18" charset="0"/>
                <a:ea typeface="Malgun Gothic" panose="020B0503020000020004" pitchFamily="34" charset="-127"/>
                <a:cs typeface="Times New Roman" panose="02020603050405020304" pitchFamily="18" charset="0"/>
              </a:rPr>
              <a:t>Anthony May, Past WCTRS President</a:t>
            </a:r>
          </a:p>
          <a:p>
            <a:pPr marL="342900" lvl="0" indent="-342900">
              <a:lnSpc>
                <a:spcPct val="107000"/>
              </a:lnSpc>
              <a:spcAft>
                <a:spcPts val="0"/>
              </a:spcAft>
              <a:buFont typeface="Symbol" panose="05050102010706020507" pitchFamily="18" charset="2"/>
              <a:buChar char=""/>
            </a:pPr>
            <a:r>
              <a:rPr lang="it-IT" sz="2800" dirty="0">
                <a:latin typeface="Times New Roman" panose="02020603050405020304" pitchFamily="18" charset="0"/>
                <a:ea typeface="Malgun Gothic" panose="020B0503020000020004" pitchFamily="34" charset="-127"/>
                <a:cs typeface="Times New Roman" panose="02020603050405020304" pitchFamily="18" charset="0"/>
              </a:rPr>
              <a:t>Werner Rothengatter, Past WCTRS President</a:t>
            </a:r>
          </a:p>
        </p:txBody>
      </p:sp>
      <p:sp>
        <p:nvSpPr>
          <p:cNvPr id="5" name="Rectangle 4"/>
          <p:cNvSpPr/>
          <p:nvPr/>
        </p:nvSpPr>
        <p:spPr>
          <a:xfrm>
            <a:off x="1115616" y="620688"/>
            <a:ext cx="5371535" cy="619272"/>
          </a:xfrm>
          <a:prstGeom prst="rect">
            <a:avLst/>
          </a:prstGeom>
        </p:spPr>
        <p:txBody>
          <a:bodyPr wrap="none">
            <a:spAutoFit/>
          </a:bodyPr>
          <a:lstStyle/>
          <a:p>
            <a:pPr>
              <a:lnSpc>
                <a:spcPct val="107000"/>
              </a:lnSpc>
              <a:spcAft>
                <a:spcPts val="800"/>
              </a:spcAft>
            </a:pPr>
            <a:r>
              <a:rPr lang="it-IT" sz="3200" b="1"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President’s Advisory Council </a:t>
            </a:r>
            <a:endParaRPr lang="en-CA" sz="3200"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6" name="Footer Placeholder 3"/>
          <p:cNvSpPr>
            <a:spLocks noGrp="1"/>
          </p:cNvSpPr>
          <p:nvPr>
            <p:ph type="ftr" sz="quarter" idx="4294967295"/>
          </p:nvPr>
        </p:nvSpPr>
        <p:spPr>
          <a:xfrm>
            <a:off x="250824" y="6437313"/>
            <a:ext cx="8641655" cy="231775"/>
          </a:xfrm>
        </p:spPr>
        <p:txBody>
          <a:bodyPr/>
          <a:lstStyle/>
          <a:p>
            <a:r>
              <a:rPr lang="nl-NL" dirty="0"/>
              <a:t>WCTRS General Assembly  -  Mumbai </a:t>
            </a:r>
            <a:r>
              <a:rPr lang="nl-NL" dirty="0" smtClean="0"/>
              <a:t>2019						</a:t>
            </a:r>
            <a:fld id="{C7D475D6-851E-45A9-A462-E675E2BE751F}" type="slidenum">
              <a:rPr lang="nl-NL" smtClean="0"/>
              <a:t>40</a:t>
            </a:fld>
            <a:r>
              <a:rPr lang="nl-NL" dirty="0"/>
              <a:t>			</a:t>
            </a:r>
          </a:p>
        </p:txBody>
      </p:sp>
    </p:spTree>
    <p:extLst>
      <p:ext uri="{BB962C8B-B14F-4D97-AF65-F5344CB8AC3E}">
        <p14:creationId xmlns:p14="http://schemas.microsoft.com/office/powerpoint/2010/main" val="3642947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488950"/>
            <a:ext cx="7525593" cy="838200"/>
          </a:xfrm>
        </p:spPr>
        <p:txBody>
          <a:bodyPr/>
          <a:lstStyle/>
          <a:p>
            <a:pPr algn="ctr"/>
            <a:r>
              <a:rPr lang="en-CA" sz="3200" dirty="0"/>
              <a:t>Scientific Matters</a:t>
            </a:r>
            <a:endParaRPr lang="nl-NL" sz="3600" dirty="0">
              <a:latin typeface="Times New Roman" panose="02020603050405020304" pitchFamily="18" charset="0"/>
              <a:cs typeface="Times New Roman" panose="02020603050405020304" pitchFamily="18" charset="0"/>
            </a:endParaRPr>
          </a:p>
        </p:txBody>
      </p:sp>
      <p:graphicFrame>
        <p:nvGraphicFramePr>
          <p:cNvPr id="3" name="표 2">
            <a:extLst>
              <a:ext uri="{FF2B5EF4-FFF2-40B4-BE49-F238E27FC236}">
                <a16:creationId xmlns="" xmlns:a16="http://schemas.microsoft.com/office/drawing/2014/main" id="{6DFA95AE-2F4D-47DD-8F3D-7360D49EE65D}"/>
              </a:ext>
            </a:extLst>
          </p:cNvPr>
          <p:cNvGraphicFramePr>
            <a:graphicFrameLocks noGrp="1"/>
          </p:cNvGraphicFramePr>
          <p:nvPr>
            <p:extLst/>
          </p:nvPr>
        </p:nvGraphicFramePr>
        <p:xfrm>
          <a:off x="561326" y="1628800"/>
          <a:ext cx="8043122" cy="4610520"/>
        </p:xfrm>
        <a:graphic>
          <a:graphicData uri="http://schemas.openxmlformats.org/drawingml/2006/table">
            <a:tbl>
              <a:tblPr firstRow="1" firstCol="1">
                <a:tableStyleId>{93296810-A885-4BE3-A3E7-6D5BEEA58F35}</a:tableStyleId>
              </a:tblPr>
              <a:tblGrid>
                <a:gridCol w="2756035">
                  <a:extLst>
                    <a:ext uri="{9D8B030D-6E8A-4147-A177-3AD203B41FA5}">
                      <a16:colId xmlns="" xmlns:a16="http://schemas.microsoft.com/office/drawing/2014/main" val="1530675366"/>
                    </a:ext>
                  </a:extLst>
                </a:gridCol>
                <a:gridCol w="1840035">
                  <a:extLst>
                    <a:ext uri="{9D8B030D-6E8A-4147-A177-3AD203B41FA5}">
                      <a16:colId xmlns="" xmlns:a16="http://schemas.microsoft.com/office/drawing/2014/main" val="3105078769"/>
                    </a:ext>
                  </a:extLst>
                </a:gridCol>
                <a:gridCol w="3447052">
                  <a:extLst>
                    <a:ext uri="{9D8B030D-6E8A-4147-A177-3AD203B41FA5}">
                      <a16:colId xmlns="" xmlns:a16="http://schemas.microsoft.com/office/drawing/2014/main" val="2260955627"/>
                    </a:ext>
                  </a:extLst>
                </a:gridCol>
              </a:tblGrid>
              <a:tr h="285647">
                <a:tc>
                  <a:txBody>
                    <a:bodyPr/>
                    <a:lstStyle/>
                    <a:p>
                      <a:pPr algn="ctr" fontAlgn="b"/>
                      <a:r>
                        <a:rPr lang="en-CA" sz="1400" u="none" strike="noStrike" dirty="0">
                          <a:effectLst/>
                        </a:rPr>
                        <a:t>Position </a:t>
                      </a:r>
                      <a:endParaRPr lang="en-CA" sz="1400" b="1" i="0" u="none" strike="noStrike" dirty="0">
                        <a:solidFill>
                          <a:srgbClr val="000000"/>
                        </a:solidFill>
                        <a:effectLst/>
                        <a:latin typeface="verda"/>
                      </a:endParaRPr>
                    </a:p>
                  </a:txBody>
                  <a:tcPr marL="5763" marR="5763" marT="6339" marB="0" anchor="ctr"/>
                </a:tc>
                <a:tc>
                  <a:txBody>
                    <a:bodyPr/>
                    <a:lstStyle/>
                    <a:p>
                      <a:pPr algn="ctr" fontAlgn="b"/>
                      <a:r>
                        <a:rPr lang="en-CA" sz="1400" u="none" strike="noStrike" dirty="0">
                          <a:effectLst/>
                        </a:rPr>
                        <a:t>Name </a:t>
                      </a:r>
                      <a:endParaRPr lang="en-CA" sz="1400" b="1" i="0" u="none" strike="noStrike" dirty="0">
                        <a:solidFill>
                          <a:srgbClr val="000000"/>
                        </a:solidFill>
                        <a:effectLst/>
                        <a:latin typeface="verda"/>
                      </a:endParaRPr>
                    </a:p>
                  </a:txBody>
                  <a:tcPr marL="5763" marR="5763" marT="6339" marB="0" anchor="ctr"/>
                </a:tc>
                <a:tc>
                  <a:txBody>
                    <a:bodyPr/>
                    <a:lstStyle/>
                    <a:p>
                      <a:pPr algn="ctr" fontAlgn="b"/>
                      <a:r>
                        <a:rPr lang="en-CA" sz="1400" u="none" strike="noStrike">
                          <a:effectLst/>
                        </a:rPr>
                        <a:t>Affiliation </a:t>
                      </a:r>
                      <a:endParaRPr lang="en-CA" sz="1400" b="1" i="0" u="none" strike="noStrike">
                        <a:solidFill>
                          <a:srgbClr val="000000"/>
                        </a:solidFill>
                        <a:effectLst/>
                        <a:latin typeface="verda"/>
                      </a:endParaRPr>
                    </a:p>
                  </a:txBody>
                  <a:tcPr marL="5763" marR="5763" marT="6339" marB="0" anchor="ctr"/>
                </a:tc>
                <a:extLst>
                  <a:ext uri="{0D108BD9-81ED-4DB2-BD59-A6C34878D82A}">
                    <a16:rowId xmlns="" xmlns:a16="http://schemas.microsoft.com/office/drawing/2014/main" val="3061966941"/>
                  </a:ext>
                </a:extLst>
              </a:tr>
              <a:tr h="516025">
                <a:tc>
                  <a:txBody>
                    <a:bodyPr/>
                    <a:lstStyle/>
                    <a:p>
                      <a:pPr algn="ctr" fontAlgn="ctr"/>
                      <a:r>
                        <a:rPr lang="en-CA" sz="1400" u="none" strike="noStrike" dirty="0">
                          <a:effectLst/>
                        </a:rPr>
                        <a:t>SCC Chair </a:t>
                      </a:r>
                      <a:endParaRPr lang="en-CA" sz="1400" b="1" i="0" u="none" strike="noStrike" dirty="0">
                        <a:solidFill>
                          <a:srgbClr val="000000"/>
                        </a:solidFill>
                        <a:effectLst/>
                        <a:latin typeface="ver"/>
                      </a:endParaRPr>
                    </a:p>
                  </a:txBody>
                  <a:tcPr marL="5763" marR="5763" marT="6339" marB="0" anchor="ctr"/>
                </a:tc>
                <a:tc>
                  <a:txBody>
                    <a:bodyPr/>
                    <a:lstStyle/>
                    <a:p>
                      <a:pPr algn="ctr" fontAlgn="ctr"/>
                      <a:r>
                        <a:rPr lang="en-CA" sz="1400" b="1" u="none" strike="noStrike" dirty="0">
                          <a:effectLst/>
                        </a:rPr>
                        <a:t>Lori </a:t>
                      </a:r>
                      <a:r>
                        <a:rPr lang="en-CA" sz="1400" b="1" u="none" strike="noStrike" dirty="0" err="1">
                          <a:effectLst/>
                        </a:rPr>
                        <a:t>Tavasszy</a:t>
                      </a:r>
                      <a:endParaRPr lang="en-CA" sz="1400" b="1" i="0" u="none" strike="noStrike" dirty="0">
                        <a:solidFill>
                          <a:srgbClr val="000000"/>
                        </a:solidFill>
                        <a:effectLst/>
                        <a:latin typeface="ver"/>
                      </a:endParaRPr>
                    </a:p>
                  </a:txBody>
                  <a:tcPr marL="5763" marR="5763" marT="6339" marB="0" anchor="ctr"/>
                </a:tc>
                <a:tc>
                  <a:txBody>
                    <a:bodyPr/>
                    <a:lstStyle/>
                    <a:p>
                      <a:pPr algn="ctr" fontAlgn="ctr"/>
                      <a:r>
                        <a:rPr lang="en-CA" sz="1400" u="none" strike="noStrike">
                          <a:effectLst/>
                          <a:latin typeface="Verdana (본문)"/>
                        </a:rPr>
                        <a:t>Delft University of Technology, Netherlands</a:t>
                      </a:r>
                      <a:endParaRPr lang="en-CA" sz="1400" b="0" i="0" u="none" strike="noStrike">
                        <a:solidFill>
                          <a:srgbClr val="000000"/>
                        </a:solidFill>
                        <a:effectLst/>
                        <a:latin typeface="Verdana (본문)"/>
                      </a:endParaRPr>
                    </a:p>
                  </a:txBody>
                  <a:tcPr marL="5763" marR="5763" marT="6339" marB="0" anchor="ctr"/>
                </a:tc>
                <a:extLst>
                  <a:ext uri="{0D108BD9-81ED-4DB2-BD59-A6C34878D82A}">
                    <a16:rowId xmlns="" xmlns:a16="http://schemas.microsoft.com/office/drawing/2014/main" val="2001270173"/>
                  </a:ext>
                </a:extLst>
              </a:tr>
              <a:tr h="434077">
                <a:tc>
                  <a:txBody>
                    <a:bodyPr/>
                    <a:lstStyle/>
                    <a:p>
                      <a:pPr algn="ctr" fontAlgn="ctr"/>
                      <a:r>
                        <a:rPr lang="en-CA" sz="1400" u="none" strike="noStrike" dirty="0">
                          <a:effectLst/>
                        </a:rPr>
                        <a:t>SCC- VC SIGs </a:t>
                      </a:r>
                      <a:endParaRPr lang="en-CA" sz="1400" b="1" i="0" u="none" strike="noStrike" dirty="0">
                        <a:solidFill>
                          <a:srgbClr val="000000"/>
                        </a:solidFill>
                        <a:effectLst/>
                        <a:latin typeface="ver"/>
                      </a:endParaRPr>
                    </a:p>
                  </a:txBody>
                  <a:tcPr marL="5763" marR="5763" marT="6339" marB="0" anchor="ctr"/>
                </a:tc>
                <a:tc>
                  <a:txBody>
                    <a:bodyPr/>
                    <a:lstStyle/>
                    <a:p>
                      <a:pPr algn="ctr" fontAlgn="ctr"/>
                      <a:r>
                        <a:rPr lang="en-CA" sz="1400" b="1" u="none" strike="noStrike" dirty="0">
                          <a:effectLst/>
                        </a:rPr>
                        <a:t>Hideki Nakamura</a:t>
                      </a:r>
                      <a:endParaRPr lang="en-CA" sz="1400" b="1" i="0" u="none" strike="noStrike" dirty="0">
                        <a:solidFill>
                          <a:srgbClr val="000000"/>
                        </a:solidFill>
                        <a:effectLst/>
                        <a:latin typeface="ver"/>
                      </a:endParaRPr>
                    </a:p>
                  </a:txBody>
                  <a:tcPr marL="5763" marR="5763" marT="6339" marB="0" anchor="ctr"/>
                </a:tc>
                <a:tc>
                  <a:txBody>
                    <a:bodyPr/>
                    <a:lstStyle/>
                    <a:p>
                      <a:pPr algn="ctr" fontAlgn="ctr"/>
                      <a:r>
                        <a:rPr lang="en-CA" sz="1400" u="none" strike="noStrike">
                          <a:effectLst/>
                          <a:latin typeface="Verdana (본문)"/>
                        </a:rPr>
                        <a:t>Nagoya University, Japan</a:t>
                      </a:r>
                      <a:endParaRPr lang="en-CA" sz="1400" b="0" i="0" u="none" strike="noStrike">
                        <a:solidFill>
                          <a:srgbClr val="000000"/>
                        </a:solidFill>
                        <a:effectLst/>
                        <a:latin typeface="Verdana (본문)"/>
                      </a:endParaRPr>
                    </a:p>
                  </a:txBody>
                  <a:tcPr marL="5763" marR="5763" marT="6339" marB="0" anchor="ctr"/>
                </a:tc>
                <a:extLst>
                  <a:ext uri="{0D108BD9-81ED-4DB2-BD59-A6C34878D82A}">
                    <a16:rowId xmlns="" xmlns:a16="http://schemas.microsoft.com/office/drawing/2014/main" val="3737523259"/>
                  </a:ext>
                </a:extLst>
              </a:tr>
              <a:tr h="444750">
                <a:tc>
                  <a:txBody>
                    <a:bodyPr/>
                    <a:lstStyle/>
                    <a:p>
                      <a:pPr algn="ctr" fontAlgn="ctr"/>
                      <a:r>
                        <a:rPr lang="en-CA" sz="1400" u="none" strike="noStrike" dirty="0">
                          <a:effectLst/>
                        </a:rPr>
                        <a:t>SCC- VC Prizes </a:t>
                      </a:r>
                      <a:endParaRPr lang="en-CA" sz="1400" b="1" i="0" u="none" strike="noStrike" dirty="0">
                        <a:solidFill>
                          <a:srgbClr val="000000"/>
                        </a:solidFill>
                        <a:effectLst/>
                        <a:latin typeface="ver"/>
                      </a:endParaRPr>
                    </a:p>
                  </a:txBody>
                  <a:tcPr marL="5763" marR="5763" marT="6339" marB="0" anchor="ctr"/>
                </a:tc>
                <a:tc>
                  <a:txBody>
                    <a:bodyPr/>
                    <a:lstStyle/>
                    <a:p>
                      <a:pPr algn="ctr" fontAlgn="ctr"/>
                      <a:r>
                        <a:rPr lang="en-CA" sz="1400" b="1" u="none" strike="noStrike" dirty="0">
                          <a:effectLst/>
                        </a:rPr>
                        <a:t>Sergio </a:t>
                      </a:r>
                      <a:br>
                        <a:rPr lang="en-CA" sz="1400" b="1" u="none" strike="noStrike" dirty="0">
                          <a:effectLst/>
                        </a:rPr>
                      </a:br>
                      <a:r>
                        <a:rPr lang="en-CA" sz="1400" b="1" u="none" strike="noStrike" dirty="0" err="1">
                          <a:effectLst/>
                        </a:rPr>
                        <a:t>Jara</a:t>
                      </a:r>
                      <a:r>
                        <a:rPr lang="en-CA" sz="1400" b="1" u="none" strike="noStrike" dirty="0">
                          <a:effectLst/>
                        </a:rPr>
                        <a:t>-Diaz </a:t>
                      </a:r>
                      <a:endParaRPr lang="en-CA" sz="1400" b="1" i="0" u="none" strike="noStrike" dirty="0">
                        <a:solidFill>
                          <a:srgbClr val="000000"/>
                        </a:solidFill>
                        <a:effectLst/>
                        <a:latin typeface="ver"/>
                      </a:endParaRPr>
                    </a:p>
                  </a:txBody>
                  <a:tcPr marL="5763" marR="5763" marT="6339" marB="0" anchor="ctr"/>
                </a:tc>
                <a:tc>
                  <a:txBody>
                    <a:bodyPr/>
                    <a:lstStyle/>
                    <a:p>
                      <a:pPr algn="ctr" fontAlgn="ctr"/>
                      <a:r>
                        <a:rPr lang="en-CA" sz="1400" u="none" strike="noStrike">
                          <a:effectLst/>
                          <a:latin typeface="Verdana (본문)"/>
                        </a:rPr>
                        <a:t>Universidad de Chile, Chile</a:t>
                      </a:r>
                      <a:endParaRPr lang="en-CA" sz="1400" b="0" i="0" u="none" strike="noStrike">
                        <a:solidFill>
                          <a:srgbClr val="000000"/>
                        </a:solidFill>
                        <a:effectLst/>
                        <a:latin typeface="Verdana (본문)"/>
                      </a:endParaRPr>
                    </a:p>
                  </a:txBody>
                  <a:tcPr marL="5763" marR="5763" marT="6339" marB="0" anchor="ctr"/>
                </a:tc>
                <a:extLst>
                  <a:ext uri="{0D108BD9-81ED-4DB2-BD59-A6C34878D82A}">
                    <a16:rowId xmlns="" xmlns:a16="http://schemas.microsoft.com/office/drawing/2014/main" val="163605264"/>
                  </a:ext>
                </a:extLst>
              </a:tr>
              <a:tr h="434077">
                <a:tc>
                  <a:txBody>
                    <a:bodyPr/>
                    <a:lstStyle/>
                    <a:p>
                      <a:pPr algn="ctr" fontAlgn="b"/>
                      <a:r>
                        <a:rPr lang="en-CA" sz="1400" u="none" strike="noStrike" dirty="0">
                          <a:effectLst/>
                        </a:rPr>
                        <a:t>SCC- VC Publication</a:t>
                      </a:r>
                      <a:endParaRPr lang="en-CA" sz="1400" b="1" i="0" u="none" strike="noStrike" dirty="0">
                        <a:solidFill>
                          <a:srgbClr val="000000"/>
                        </a:solidFill>
                        <a:effectLst/>
                        <a:latin typeface="ver"/>
                      </a:endParaRPr>
                    </a:p>
                  </a:txBody>
                  <a:tcPr marL="5763" marR="5763" marT="6339" marB="0" anchor="ctr"/>
                </a:tc>
                <a:tc>
                  <a:txBody>
                    <a:bodyPr/>
                    <a:lstStyle/>
                    <a:p>
                      <a:pPr algn="ctr" fontAlgn="b"/>
                      <a:r>
                        <a:rPr lang="en-CA" sz="1400" b="1" u="none" strike="noStrike" dirty="0" err="1">
                          <a:solidFill>
                            <a:srgbClr val="0066FF"/>
                          </a:solidFill>
                          <a:effectLst/>
                        </a:rPr>
                        <a:t>Anming</a:t>
                      </a:r>
                      <a:r>
                        <a:rPr lang="en-CA" sz="1400" b="1" u="none" strike="noStrike" dirty="0">
                          <a:solidFill>
                            <a:srgbClr val="0066FF"/>
                          </a:solidFill>
                          <a:effectLst/>
                        </a:rPr>
                        <a:t> Zhang</a:t>
                      </a:r>
                      <a:endParaRPr lang="en-CA" sz="1400" b="1" i="0" u="none" strike="noStrike" dirty="0">
                        <a:solidFill>
                          <a:srgbClr val="0066FF"/>
                        </a:solidFill>
                        <a:effectLst/>
                        <a:latin typeface="ver"/>
                      </a:endParaRPr>
                    </a:p>
                  </a:txBody>
                  <a:tcPr marL="5763" marR="5763" marT="6339" marB="0" anchor="ctr"/>
                </a:tc>
                <a:tc>
                  <a:txBody>
                    <a:bodyPr/>
                    <a:lstStyle/>
                    <a:p>
                      <a:pPr algn="ctr" fontAlgn="ctr"/>
                      <a:r>
                        <a:rPr lang="en-CA" sz="1400" u="none" strike="noStrike" dirty="0">
                          <a:effectLst/>
                          <a:latin typeface="Verdana (본문)"/>
                        </a:rPr>
                        <a:t>University of British Columbia, Canada</a:t>
                      </a:r>
                      <a:endParaRPr lang="en-CA" sz="1400" b="0" i="0" u="none" strike="noStrike" dirty="0">
                        <a:solidFill>
                          <a:srgbClr val="000000"/>
                        </a:solidFill>
                        <a:effectLst/>
                        <a:latin typeface="Verdana (본문)"/>
                      </a:endParaRPr>
                    </a:p>
                  </a:txBody>
                  <a:tcPr marL="5763" marR="5763" marT="6339" marB="0" anchor="ctr"/>
                </a:tc>
                <a:extLst>
                  <a:ext uri="{0D108BD9-81ED-4DB2-BD59-A6C34878D82A}">
                    <a16:rowId xmlns="" xmlns:a16="http://schemas.microsoft.com/office/drawing/2014/main" val="690873267"/>
                  </a:ext>
                </a:extLst>
              </a:tr>
              <a:tr h="431051">
                <a:tc>
                  <a:txBody>
                    <a:bodyPr/>
                    <a:lstStyle/>
                    <a:p>
                      <a:pPr algn="ctr" fontAlgn="b"/>
                      <a:r>
                        <a:rPr lang="en-CA" sz="1400" u="none" strike="noStrike" dirty="0">
                          <a:effectLst/>
                        </a:rPr>
                        <a:t>SCC- VC Conference</a:t>
                      </a:r>
                      <a:endParaRPr lang="en-CA" sz="1400" b="1" i="0" u="none" strike="noStrike" dirty="0">
                        <a:solidFill>
                          <a:srgbClr val="000000"/>
                        </a:solidFill>
                        <a:effectLst/>
                        <a:latin typeface="ver"/>
                      </a:endParaRPr>
                    </a:p>
                  </a:txBody>
                  <a:tcPr marL="5763" marR="5763" marT="6339" marB="0" anchor="ctr"/>
                </a:tc>
                <a:tc>
                  <a:txBody>
                    <a:bodyPr/>
                    <a:lstStyle/>
                    <a:p>
                      <a:pPr algn="ctr" fontAlgn="b"/>
                      <a:r>
                        <a:rPr lang="en-CA" sz="1400" b="1" i="0" u="none" strike="noStrike" dirty="0">
                          <a:solidFill>
                            <a:srgbClr val="0066FF"/>
                          </a:solidFill>
                          <a:effectLst/>
                          <a:latin typeface="+mn-lt"/>
                        </a:rPr>
                        <a:t>Gopal</a:t>
                      </a:r>
                      <a:r>
                        <a:rPr lang="en-CA" sz="1400" b="1" i="0" u="none" strike="noStrike" baseline="0" dirty="0">
                          <a:solidFill>
                            <a:srgbClr val="0066FF"/>
                          </a:solidFill>
                          <a:effectLst/>
                          <a:latin typeface="+mn-lt"/>
                        </a:rPr>
                        <a:t> Patil (</a:t>
                      </a:r>
                      <a:r>
                        <a:rPr lang="en-CA" sz="1400" b="1" i="0" u="none" strike="noStrike" baseline="0" dirty="0" err="1">
                          <a:solidFill>
                            <a:srgbClr val="0066FF"/>
                          </a:solidFill>
                          <a:effectLst/>
                          <a:latin typeface="+mn-lt"/>
                        </a:rPr>
                        <a:t>Asso</a:t>
                      </a:r>
                      <a:r>
                        <a:rPr lang="en-CA" sz="1400" b="1" i="0" u="none" strike="noStrike" baseline="0" dirty="0">
                          <a:solidFill>
                            <a:srgbClr val="0066FF"/>
                          </a:solidFill>
                          <a:effectLst/>
                          <a:latin typeface="+mn-lt"/>
                        </a:rPr>
                        <a:t>. STC member)</a:t>
                      </a:r>
                      <a:endParaRPr lang="en-CA" sz="1400" b="1" i="0" u="none" strike="noStrike" dirty="0">
                        <a:solidFill>
                          <a:srgbClr val="0066FF"/>
                        </a:solidFill>
                        <a:effectLst/>
                        <a:latin typeface="ver"/>
                      </a:endParaRPr>
                    </a:p>
                  </a:txBody>
                  <a:tcPr marL="5763" marR="5763" marT="6339" marB="0" anchor="ctr"/>
                </a:tc>
                <a:tc>
                  <a:txBody>
                    <a:bodyPr/>
                    <a:lstStyle/>
                    <a:p>
                      <a:pPr algn="ctr" fontAlgn="ctr"/>
                      <a:r>
                        <a:rPr lang="en-CA" sz="1400" b="0" i="0" u="none" strike="noStrike" dirty="0">
                          <a:solidFill>
                            <a:srgbClr val="000000"/>
                          </a:solidFill>
                          <a:effectLst/>
                          <a:latin typeface="Verdana (본문)"/>
                        </a:rPr>
                        <a:t>IIT-Bombay,</a:t>
                      </a:r>
                      <a:r>
                        <a:rPr lang="en-CA" sz="1400" b="0" i="0" u="none" strike="noStrike" baseline="0" dirty="0">
                          <a:solidFill>
                            <a:srgbClr val="000000"/>
                          </a:solidFill>
                          <a:effectLst/>
                          <a:latin typeface="Verdana (본문)"/>
                        </a:rPr>
                        <a:t> Mumbai</a:t>
                      </a:r>
                      <a:r>
                        <a:rPr lang="en-CA" sz="1400" b="0" i="0" u="none" strike="noStrike" dirty="0">
                          <a:solidFill>
                            <a:srgbClr val="000000"/>
                          </a:solidFill>
                          <a:effectLst/>
                          <a:latin typeface="Verdana (본문)"/>
                        </a:rPr>
                        <a:t>, India </a:t>
                      </a:r>
                    </a:p>
                  </a:txBody>
                  <a:tcPr marL="5763" marR="5763" marT="6339" marB="0" anchor="ctr"/>
                </a:tc>
                <a:extLst>
                  <a:ext uri="{0D108BD9-81ED-4DB2-BD59-A6C34878D82A}">
                    <a16:rowId xmlns="" xmlns:a16="http://schemas.microsoft.com/office/drawing/2014/main" val="1103150329"/>
                  </a:ext>
                </a:extLst>
              </a:tr>
              <a:tr h="516025">
                <a:tc>
                  <a:txBody>
                    <a:bodyPr/>
                    <a:lstStyle/>
                    <a:p>
                      <a:pPr algn="ctr" fontAlgn="b"/>
                      <a:r>
                        <a:rPr lang="en-CA" sz="1400" u="none" strike="noStrike" dirty="0">
                          <a:effectLst/>
                        </a:rPr>
                        <a:t>Editor-in-Chief, </a:t>
                      </a:r>
                      <a:br>
                        <a:rPr lang="en-CA" sz="1400" u="none" strike="noStrike" dirty="0">
                          <a:effectLst/>
                        </a:rPr>
                      </a:br>
                      <a:r>
                        <a:rPr lang="en-CA" sz="1400" u="none" strike="noStrike" dirty="0">
                          <a:effectLst/>
                        </a:rPr>
                        <a:t>Transport Policy</a:t>
                      </a:r>
                      <a:endParaRPr lang="en-CA" sz="1400" b="1" i="0" u="none" strike="noStrike" dirty="0">
                        <a:solidFill>
                          <a:srgbClr val="000000"/>
                        </a:solidFill>
                        <a:effectLst/>
                        <a:latin typeface="ver"/>
                      </a:endParaRPr>
                    </a:p>
                  </a:txBody>
                  <a:tcPr marL="5763" marR="5763" marT="6339" marB="0" anchor="ctr"/>
                </a:tc>
                <a:tc>
                  <a:txBody>
                    <a:bodyPr/>
                    <a:lstStyle/>
                    <a:p>
                      <a:pPr algn="ctr" fontAlgn="ctr"/>
                      <a:r>
                        <a:rPr lang="en-CA" sz="1400" b="1" u="none" strike="noStrike" dirty="0">
                          <a:effectLst/>
                        </a:rPr>
                        <a:t>(Tae </a:t>
                      </a:r>
                      <a:r>
                        <a:rPr lang="en-CA" sz="1400" b="1" u="none" strike="noStrike" dirty="0" err="1">
                          <a:effectLst/>
                        </a:rPr>
                        <a:t>Hoon</a:t>
                      </a:r>
                      <a:r>
                        <a:rPr lang="en-CA" sz="1400" b="1" u="none" strike="noStrike" dirty="0">
                          <a:effectLst/>
                        </a:rPr>
                        <a:t> Oum)</a:t>
                      </a:r>
                      <a:endParaRPr lang="en-CA" sz="1400" b="1" i="0" u="none" strike="noStrike" dirty="0">
                        <a:solidFill>
                          <a:srgbClr val="000000"/>
                        </a:solidFill>
                        <a:effectLst/>
                        <a:latin typeface="ver"/>
                      </a:endParaRPr>
                    </a:p>
                  </a:txBody>
                  <a:tcPr marL="5763" marR="5763" marT="6339" marB="0" anchor="ctr"/>
                </a:tc>
                <a:tc>
                  <a:txBody>
                    <a:bodyPr/>
                    <a:lstStyle/>
                    <a:p>
                      <a:pPr algn="ctr" fontAlgn="ctr"/>
                      <a:r>
                        <a:rPr lang="en-CA" sz="1400" u="none" strike="noStrike" dirty="0">
                          <a:effectLst/>
                          <a:latin typeface="Verdana (본문)"/>
                        </a:rPr>
                        <a:t>University of British Columbia, Canada</a:t>
                      </a:r>
                      <a:endParaRPr lang="en-CA" sz="1400" b="0" i="0" u="none" strike="noStrike" dirty="0">
                        <a:solidFill>
                          <a:srgbClr val="000000"/>
                        </a:solidFill>
                        <a:effectLst/>
                        <a:latin typeface="Verdana (본문)"/>
                      </a:endParaRPr>
                    </a:p>
                  </a:txBody>
                  <a:tcPr marL="5763" marR="5763" marT="6339" marB="0" anchor="ctr"/>
                </a:tc>
                <a:extLst>
                  <a:ext uri="{0D108BD9-81ED-4DB2-BD59-A6C34878D82A}">
                    <a16:rowId xmlns="" xmlns:a16="http://schemas.microsoft.com/office/drawing/2014/main" val="3861794899"/>
                  </a:ext>
                </a:extLst>
              </a:tr>
              <a:tr h="1102110">
                <a:tc>
                  <a:txBody>
                    <a:bodyPr/>
                    <a:lstStyle/>
                    <a:p>
                      <a:pPr algn="ctr" fontAlgn="b"/>
                      <a:r>
                        <a:rPr lang="en-CA" sz="1400" u="none" strike="noStrike" dirty="0">
                          <a:effectLst/>
                        </a:rPr>
                        <a:t>Editor-in-Chief, </a:t>
                      </a:r>
                      <a:br>
                        <a:rPr lang="en-CA" sz="1400" u="none" strike="noStrike" dirty="0">
                          <a:effectLst/>
                        </a:rPr>
                      </a:br>
                      <a:r>
                        <a:rPr lang="en-CA" sz="1400" u="none" strike="noStrike" dirty="0">
                          <a:effectLst/>
                        </a:rPr>
                        <a:t>Case Studies in </a:t>
                      </a:r>
                      <a:br>
                        <a:rPr lang="en-CA" sz="1400" u="none" strike="noStrike" dirty="0">
                          <a:effectLst/>
                        </a:rPr>
                      </a:br>
                      <a:r>
                        <a:rPr lang="en-CA" sz="1400" u="none" strike="noStrike" dirty="0">
                          <a:effectLst/>
                        </a:rPr>
                        <a:t>Transport Policy</a:t>
                      </a:r>
                      <a:endParaRPr lang="en-CA" sz="1400" b="1" i="0" u="none" strike="noStrike" dirty="0">
                        <a:solidFill>
                          <a:srgbClr val="000000"/>
                        </a:solidFill>
                        <a:effectLst/>
                        <a:latin typeface="ver"/>
                      </a:endParaRPr>
                    </a:p>
                  </a:txBody>
                  <a:tcPr marL="5763" marR="5763" marT="6339" marB="0" anchor="ctr"/>
                </a:tc>
                <a:tc>
                  <a:txBody>
                    <a:bodyPr/>
                    <a:lstStyle/>
                    <a:p>
                      <a:pPr algn="ctr" fontAlgn="b"/>
                      <a:r>
                        <a:rPr lang="en-CA" sz="1400" b="1" u="none" strike="noStrike" dirty="0">
                          <a:effectLst/>
                        </a:rPr>
                        <a:t>Rosario </a:t>
                      </a:r>
                      <a:r>
                        <a:rPr lang="en-CA" sz="1400" b="1" u="none" strike="noStrike" dirty="0" err="1">
                          <a:effectLst/>
                        </a:rPr>
                        <a:t>Macario</a:t>
                      </a:r>
                      <a:endParaRPr lang="en-CA" sz="1400" b="1" i="0" u="none" strike="noStrike" dirty="0">
                        <a:solidFill>
                          <a:srgbClr val="000000"/>
                        </a:solidFill>
                        <a:effectLst/>
                        <a:latin typeface="ver"/>
                      </a:endParaRPr>
                    </a:p>
                  </a:txBody>
                  <a:tcPr marL="5763" marR="5763" marT="6339"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1400" u="none" strike="noStrike" dirty="0">
                          <a:effectLst/>
                          <a:latin typeface="Verdana (본문)"/>
                        </a:rPr>
                        <a:t>CERIS Instituto Superior, Tecnico, Universidade de Liboa, TPR, </a:t>
                      </a:r>
                      <a:br>
                        <a:rPr lang="pt-BR" sz="1400" u="none" strike="noStrike" dirty="0">
                          <a:effectLst/>
                          <a:latin typeface="Verdana (본문)"/>
                        </a:rPr>
                      </a:br>
                      <a:r>
                        <a:rPr lang="pt-BR" sz="1400" u="none" strike="noStrike" dirty="0">
                          <a:effectLst/>
                          <a:latin typeface="Verdana (본문)"/>
                        </a:rPr>
                        <a:t>Faculty of Applied </a:t>
                      </a:r>
                      <a:r>
                        <a:rPr lang="en-CA" sz="1400" kern="1200" dirty="0">
                          <a:solidFill>
                            <a:schemeClr val="dk1"/>
                          </a:solidFill>
                          <a:effectLst/>
                          <a:latin typeface="Verdana (본문)"/>
                          <a:ea typeface="+mn-ea"/>
                          <a:cs typeface="+mn-cs"/>
                        </a:rPr>
                        <a:t>Economics, </a:t>
                      </a:r>
                      <a:br>
                        <a:rPr lang="en-CA" sz="1400" kern="1200" dirty="0">
                          <a:solidFill>
                            <a:schemeClr val="dk1"/>
                          </a:solidFill>
                          <a:effectLst/>
                          <a:latin typeface="Verdana (본문)"/>
                          <a:ea typeface="+mn-ea"/>
                          <a:cs typeface="+mn-cs"/>
                        </a:rPr>
                      </a:br>
                      <a:r>
                        <a:rPr lang="en-CA" sz="1400" kern="1200" dirty="0">
                          <a:solidFill>
                            <a:schemeClr val="dk1"/>
                          </a:solidFill>
                          <a:effectLst/>
                          <a:latin typeface="Verdana (본문)"/>
                          <a:ea typeface="+mn-ea"/>
                          <a:cs typeface="+mn-cs"/>
                        </a:rPr>
                        <a:t>University of Antwerp</a:t>
                      </a:r>
                    </a:p>
                    <a:p>
                      <a:pPr algn="ctr" fontAlgn="b"/>
                      <a:endParaRPr lang="pt-BR" sz="1400" b="0" i="0" u="none" strike="noStrike" dirty="0">
                        <a:solidFill>
                          <a:srgbClr val="000000"/>
                        </a:solidFill>
                        <a:effectLst/>
                        <a:latin typeface="Verdana (본문)"/>
                      </a:endParaRPr>
                    </a:p>
                  </a:txBody>
                  <a:tcPr marL="5763" marR="5763" marT="6339" marB="0" anchor="ctr"/>
                </a:tc>
                <a:extLst>
                  <a:ext uri="{0D108BD9-81ED-4DB2-BD59-A6C34878D82A}">
                    <a16:rowId xmlns="" xmlns:a16="http://schemas.microsoft.com/office/drawing/2014/main" val="4817245"/>
                  </a:ext>
                </a:extLst>
              </a:tr>
              <a:tr h="444750">
                <a:tc>
                  <a:txBody>
                    <a:bodyPr/>
                    <a:lstStyle/>
                    <a:p>
                      <a:pPr algn="ctr" fontAlgn="b"/>
                      <a:r>
                        <a:rPr lang="en-CA" sz="1400" u="none" strike="noStrike" dirty="0">
                          <a:effectLst/>
                        </a:rPr>
                        <a:t>Chair, </a:t>
                      </a:r>
                      <a:br>
                        <a:rPr lang="en-CA" sz="1400" u="none" strike="noStrike" dirty="0">
                          <a:effectLst/>
                        </a:rPr>
                      </a:br>
                      <a:r>
                        <a:rPr lang="en-CA" sz="1400" u="none" strike="noStrike" dirty="0">
                          <a:effectLst/>
                        </a:rPr>
                        <a:t>WCTRS Book Series</a:t>
                      </a:r>
                      <a:endParaRPr lang="en-CA" sz="1400" b="1" i="0" u="none" strike="noStrike" dirty="0">
                        <a:solidFill>
                          <a:srgbClr val="000000"/>
                        </a:solidFill>
                        <a:effectLst/>
                        <a:latin typeface="ver"/>
                      </a:endParaRPr>
                    </a:p>
                  </a:txBody>
                  <a:tcPr marL="5763" marR="5763" marT="6339" marB="0" anchor="ctr"/>
                </a:tc>
                <a:tc>
                  <a:txBody>
                    <a:bodyPr/>
                    <a:lstStyle/>
                    <a:p>
                      <a:pPr algn="ctr" fontAlgn="b"/>
                      <a:r>
                        <a:rPr lang="en-CA" sz="1400" b="1" u="none" strike="noStrike" dirty="0" err="1">
                          <a:effectLst/>
                        </a:rPr>
                        <a:t>Fusun</a:t>
                      </a:r>
                      <a:r>
                        <a:rPr lang="en-CA" sz="1400" b="1" u="none" strike="noStrike" dirty="0">
                          <a:effectLst/>
                        </a:rPr>
                        <a:t> </a:t>
                      </a:r>
                      <a:r>
                        <a:rPr lang="en-CA" sz="1400" b="1" u="none" strike="noStrike" dirty="0" err="1">
                          <a:effectLst/>
                        </a:rPr>
                        <a:t>Ulengin</a:t>
                      </a:r>
                      <a:endParaRPr lang="en-CA" sz="1400" b="1" i="0" u="none" strike="noStrike" dirty="0">
                        <a:solidFill>
                          <a:srgbClr val="000000"/>
                        </a:solidFill>
                        <a:effectLst/>
                        <a:latin typeface="ver"/>
                      </a:endParaRPr>
                    </a:p>
                  </a:txBody>
                  <a:tcPr marL="5763" marR="5763" marT="6339" marB="0" anchor="ctr"/>
                </a:tc>
                <a:tc>
                  <a:txBody>
                    <a:bodyPr/>
                    <a:lstStyle/>
                    <a:p>
                      <a:pPr algn="ctr" fontAlgn="ctr"/>
                      <a:r>
                        <a:rPr lang="en-CA" sz="1400" u="none" strike="noStrike" dirty="0" err="1">
                          <a:effectLst/>
                          <a:latin typeface="Verdana (본문)"/>
                        </a:rPr>
                        <a:t>Sabanci</a:t>
                      </a:r>
                      <a:r>
                        <a:rPr lang="en-CA" sz="1400" u="none" strike="noStrike" dirty="0">
                          <a:effectLst/>
                          <a:latin typeface="Verdana (본문)"/>
                        </a:rPr>
                        <a:t> University, Turkey</a:t>
                      </a:r>
                      <a:endParaRPr lang="en-CA" sz="1400" b="0" i="0" u="none" strike="noStrike" dirty="0">
                        <a:solidFill>
                          <a:srgbClr val="000000"/>
                        </a:solidFill>
                        <a:effectLst/>
                        <a:latin typeface="Verdana (본문)"/>
                      </a:endParaRPr>
                    </a:p>
                  </a:txBody>
                  <a:tcPr marL="5763" marR="5763" marT="6339" marB="0" anchor="ctr"/>
                </a:tc>
                <a:extLst>
                  <a:ext uri="{0D108BD9-81ED-4DB2-BD59-A6C34878D82A}">
                    <a16:rowId xmlns="" xmlns:a16="http://schemas.microsoft.com/office/drawing/2014/main" val="1249277537"/>
                  </a:ext>
                </a:extLst>
              </a:tr>
            </a:tbl>
          </a:graphicData>
        </a:graphic>
      </p:graphicFrame>
      <p:sp>
        <p:nvSpPr>
          <p:cNvPr id="4" name="Footer Placeholder 3"/>
          <p:cNvSpPr>
            <a:spLocks noGrp="1"/>
          </p:cNvSpPr>
          <p:nvPr>
            <p:ph type="ftr" sz="quarter" idx="4294967295"/>
          </p:nvPr>
        </p:nvSpPr>
        <p:spPr>
          <a:xfrm>
            <a:off x="250824" y="6437313"/>
            <a:ext cx="8640763" cy="231775"/>
          </a:xfrm>
          <a:prstGeom prst="rect">
            <a:avLst/>
          </a:prstGeom>
        </p:spPr>
        <p:txBody>
          <a:bodyPr/>
          <a:lstStyle/>
          <a:p>
            <a:r>
              <a:rPr lang="nl-NL" sz="1000" dirty="0"/>
              <a:t>WCTRS General Assembly  -  Mumbai 2019	</a:t>
            </a:r>
            <a:r>
              <a:rPr lang="nl-NL" sz="1000" dirty="0" smtClean="0"/>
              <a:t>						</a:t>
            </a:r>
            <a:fld id="{86F5F835-6C96-4D87-AEDF-BEFAD9D8340A}" type="slidenum">
              <a:rPr lang="nl-NL" sz="1000" smtClean="0"/>
              <a:t>41</a:t>
            </a:fld>
            <a:r>
              <a:rPr lang="nl-NL" sz="1000" dirty="0"/>
              <a:t>				</a:t>
            </a:r>
          </a:p>
          <a:p>
            <a:endParaRPr lang="nl-NL" dirty="0"/>
          </a:p>
        </p:txBody>
      </p:sp>
    </p:spTree>
    <p:extLst>
      <p:ext uri="{BB962C8B-B14F-4D97-AF65-F5344CB8AC3E}">
        <p14:creationId xmlns:p14="http://schemas.microsoft.com/office/powerpoint/2010/main" val="3896698569"/>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488950"/>
            <a:ext cx="7525593" cy="838200"/>
          </a:xfrm>
        </p:spPr>
        <p:txBody>
          <a:bodyPr/>
          <a:lstStyle/>
          <a:p>
            <a:pPr algn="ctr"/>
            <a:r>
              <a:rPr lang="en-CA" sz="3000" dirty="0"/>
              <a:t>16</a:t>
            </a:r>
            <a:r>
              <a:rPr lang="en-CA" sz="3000" baseline="30000" dirty="0"/>
              <a:t>th</a:t>
            </a:r>
            <a:r>
              <a:rPr lang="en-CA" sz="3000" dirty="0"/>
              <a:t> WCTR Conference and Prizes </a:t>
            </a:r>
            <a:endParaRPr lang="nl-NL" sz="3000" dirty="0">
              <a:latin typeface="Times New Roman" panose="02020603050405020304" pitchFamily="18" charset="0"/>
              <a:cs typeface="Times New Roman" panose="02020603050405020304" pitchFamily="18" charset="0"/>
            </a:endParaRPr>
          </a:p>
        </p:txBody>
      </p:sp>
      <p:graphicFrame>
        <p:nvGraphicFramePr>
          <p:cNvPr id="3" name="표 2">
            <a:extLst>
              <a:ext uri="{FF2B5EF4-FFF2-40B4-BE49-F238E27FC236}">
                <a16:creationId xmlns="" xmlns:a16="http://schemas.microsoft.com/office/drawing/2014/main" id="{B21F1BBB-1E7F-4E5F-BB9D-B41B4F14EBAE}"/>
              </a:ext>
            </a:extLst>
          </p:cNvPr>
          <p:cNvGraphicFramePr>
            <a:graphicFrameLocks noGrp="1"/>
          </p:cNvGraphicFramePr>
          <p:nvPr>
            <p:extLst/>
          </p:nvPr>
        </p:nvGraphicFramePr>
        <p:xfrm>
          <a:off x="561774" y="1474304"/>
          <a:ext cx="7983123" cy="1710651"/>
        </p:xfrm>
        <a:graphic>
          <a:graphicData uri="http://schemas.openxmlformats.org/drawingml/2006/table">
            <a:tbl>
              <a:tblPr firstRow="1" firstCol="1">
                <a:tableStyleId>{93296810-A885-4BE3-A3E7-6D5BEEA58F35}</a:tableStyleId>
              </a:tblPr>
              <a:tblGrid>
                <a:gridCol w="2864726">
                  <a:extLst>
                    <a:ext uri="{9D8B030D-6E8A-4147-A177-3AD203B41FA5}">
                      <a16:colId xmlns="" xmlns:a16="http://schemas.microsoft.com/office/drawing/2014/main" val="1358109503"/>
                    </a:ext>
                  </a:extLst>
                </a:gridCol>
                <a:gridCol w="1862072">
                  <a:extLst>
                    <a:ext uri="{9D8B030D-6E8A-4147-A177-3AD203B41FA5}">
                      <a16:colId xmlns="" xmlns:a16="http://schemas.microsoft.com/office/drawing/2014/main" val="3099756446"/>
                    </a:ext>
                  </a:extLst>
                </a:gridCol>
                <a:gridCol w="3256325">
                  <a:extLst>
                    <a:ext uri="{9D8B030D-6E8A-4147-A177-3AD203B41FA5}">
                      <a16:colId xmlns="" xmlns:a16="http://schemas.microsoft.com/office/drawing/2014/main" val="2698072010"/>
                    </a:ext>
                  </a:extLst>
                </a:gridCol>
              </a:tblGrid>
              <a:tr h="304768">
                <a:tc gridSpan="3">
                  <a:txBody>
                    <a:bodyPr/>
                    <a:lstStyle/>
                    <a:p>
                      <a:pPr algn="ctr" fontAlgn="b"/>
                      <a:r>
                        <a:rPr lang="en-CA" sz="1500" dirty="0"/>
                        <a:t>16</a:t>
                      </a:r>
                      <a:r>
                        <a:rPr lang="en-CA" sz="1500" baseline="30000" dirty="0"/>
                        <a:t>th</a:t>
                      </a:r>
                      <a:r>
                        <a:rPr lang="en-CA" sz="1500" dirty="0"/>
                        <a:t> WCTR Conference</a:t>
                      </a:r>
                      <a:endParaRPr lang="en-CA" sz="1500" b="1" i="0" u="none" strike="noStrike" dirty="0">
                        <a:solidFill>
                          <a:srgbClr val="000000"/>
                        </a:solidFill>
                        <a:effectLst/>
                        <a:latin typeface="+mn-lt"/>
                      </a:endParaRPr>
                    </a:p>
                  </a:txBody>
                  <a:tcPr marL="5239" marR="5239" marT="5239" marB="0" anchor="b">
                    <a:solidFill>
                      <a:schemeClr val="accent6">
                        <a:lumMod val="60000"/>
                        <a:lumOff val="40000"/>
                      </a:schemeClr>
                    </a:solidFill>
                  </a:tcPr>
                </a:tc>
                <a:tc hMerge="1">
                  <a:txBody>
                    <a:bodyPr/>
                    <a:lstStyle/>
                    <a:p>
                      <a:pPr algn="ctr" fontAlgn="b"/>
                      <a:endParaRPr lang="en-CA" sz="1500" b="1" i="0" u="none" strike="noStrike">
                        <a:solidFill>
                          <a:srgbClr val="000000"/>
                        </a:solidFill>
                        <a:effectLst/>
                        <a:latin typeface="+mn-lt"/>
                      </a:endParaRPr>
                    </a:p>
                  </a:txBody>
                  <a:tcPr marL="5239" marR="5239" marT="5239" marB="0" anchor="b"/>
                </a:tc>
                <a:tc hMerge="1">
                  <a:txBody>
                    <a:bodyPr/>
                    <a:lstStyle/>
                    <a:p>
                      <a:pPr algn="ctr" fontAlgn="b"/>
                      <a:endParaRPr lang="en-CA" sz="1500" b="1" i="0" u="none" strike="noStrike" dirty="0">
                        <a:solidFill>
                          <a:srgbClr val="000000"/>
                        </a:solidFill>
                        <a:effectLst/>
                        <a:latin typeface="+mn-lt"/>
                      </a:endParaRPr>
                    </a:p>
                  </a:txBody>
                  <a:tcPr marL="5239" marR="5239" marT="5239" marB="0" anchor="b"/>
                </a:tc>
                <a:extLst>
                  <a:ext uri="{0D108BD9-81ED-4DB2-BD59-A6C34878D82A}">
                    <a16:rowId xmlns="" xmlns:a16="http://schemas.microsoft.com/office/drawing/2014/main" val="3658942339"/>
                  </a:ext>
                </a:extLst>
              </a:tr>
              <a:tr h="334562">
                <a:tc>
                  <a:txBody>
                    <a:bodyPr/>
                    <a:lstStyle/>
                    <a:p>
                      <a:pPr algn="ctr" fontAlgn="b"/>
                      <a:r>
                        <a:rPr lang="en-CA" sz="1500" b="1" u="none" strike="noStrike" dirty="0">
                          <a:solidFill>
                            <a:schemeClr val="bg1"/>
                          </a:solidFill>
                          <a:effectLst/>
                          <a:latin typeface="+mn-lt"/>
                        </a:rPr>
                        <a:t>Position </a:t>
                      </a:r>
                      <a:endParaRPr lang="en-CA" sz="1500" b="1" i="0" u="none" strike="noStrike" dirty="0">
                        <a:solidFill>
                          <a:schemeClr val="bg1"/>
                        </a:solidFill>
                        <a:effectLst/>
                        <a:latin typeface="+mn-lt"/>
                      </a:endParaRPr>
                    </a:p>
                  </a:txBody>
                  <a:tcPr marL="5239" marR="5239" marT="5239" marB="0" anchor="b">
                    <a:solidFill>
                      <a:schemeClr val="accent6"/>
                    </a:solidFill>
                  </a:tcPr>
                </a:tc>
                <a:tc>
                  <a:txBody>
                    <a:bodyPr/>
                    <a:lstStyle/>
                    <a:p>
                      <a:pPr algn="ctr" fontAlgn="b"/>
                      <a:r>
                        <a:rPr lang="en-CA" sz="1500" b="1" u="none" strike="noStrike" dirty="0">
                          <a:solidFill>
                            <a:schemeClr val="bg1"/>
                          </a:solidFill>
                          <a:effectLst/>
                          <a:latin typeface="+mn-lt"/>
                        </a:rPr>
                        <a:t>Name </a:t>
                      </a:r>
                      <a:endParaRPr lang="en-CA" sz="1500" b="1" i="0" u="none" strike="noStrike" dirty="0">
                        <a:solidFill>
                          <a:schemeClr val="bg1"/>
                        </a:solidFill>
                        <a:effectLst/>
                        <a:latin typeface="+mn-lt"/>
                      </a:endParaRPr>
                    </a:p>
                  </a:txBody>
                  <a:tcPr marL="5239" marR="5239" marT="5239" marB="0" anchor="b">
                    <a:solidFill>
                      <a:schemeClr val="accent6"/>
                    </a:solidFill>
                  </a:tcPr>
                </a:tc>
                <a:tc>
                  <a:txBody>
                    <a:bodyPr/>
                    <a:lstStyle/>
                    <a:p>
                      <a:pPr algn="ctr" fontAlgn="b"/>
                      <a:r>
                        <a:rPr lang="en-CA" sz="1500" b="1" u="none" strike="noStrike" dirty="0">
                          <a:solidFill>
                            <a:schemeClr val="bg1"/>
                          </a:solidFill>
                          <a:effectLst/>
                          <a:latin typeface="+mn-lt"/>
                        </a:rPr>
                        <a:t>Affiliation </a:t>
                      </a:r>
                      <a:endParaRPr lang="en-CA" sz="1500" b="1" i="0" u="none" strike="noStrike" dirty="0">
                        <a:solidFill>
                          <a:schemeClr val="bg1"/>
                        </a:solidFill>
                        <a:effectLst/>
                        <a:latin typeface="+mn-lt"/>
                      </a:endParaRPr>
                    </a:p>
                  </a:txBody>
                  <a:tcPr marL="5239" marR="5239" marT="5239" marB="0" anchor="b">
                    <a:solidFill>
                      <a:schemeClr val="accent6"/>
                    </a:solidFill>
                  </a:tcPr>
                </a:tc>
                <a:extLst>
                  <a:ext uri="{0D108BD9-81ED-4DB2-BD59-A6C34878D82A}">
                    <a16:rowId xmlns="" xmlns:a16="http://schemas.microsoft.com/office/drawing/2014/main" val="4137740407"/>
                  </a:ext>
                </a:extLst>
              </a:tr>
              <a:tr h="620765">
                <a:tc>
                  <a:txBody>
                    <a:bodyPr/>
                    <a:lstStyle/>
                    <a:p>
                      <a:pPr algn="ctr" fontAlgn="ctr"/>
                      <a:r>
                        <a:rPr lang="en-US" sz="1500" u="none" strike="noStrike" dirty="0">
                          <a:effectLst/>
                          <a:latin typeface="+mn-lt"/>
                        </a:rPr>
                        <a:t>Conference Director</a:t>
                      </a:r>
                      <a:endParaRPr lang="en-US" sz="1500" b="0" i="0" u="none" strike="noStrike" dirty="0">
                        <a:solidFill>
                          <a:srgbClr val="000000"/>
                        </a:solidFill>
                        <a:effectLst/>
                        <a:latin typeface="+mn-lt"/>
                      </a:endParaRPr>
                    </a:p>
                  </a:txBody>
                  <a:tcPr marL="5239" marR="5239" marT="5239" marB="0" anchor="ctr"/>
                </a:tc>
                <a:tc>
                  <a:txBody>
                    <a:bodyPr/>
                    <a:lstStyle/>
                    <a:p>
                      <a:pPr algn="ctr" fontAlgn="ctr"/>
                      <a:r>
                        <a:rPr lang="en-US" sz="1500" b="1" u="none" strike="noStrike" dirty="0">
                          <a:effectLst/>
                          <a:latin typeface="+mn-lt"/>
                        </a:rPr>
                        <a:t> </a:t>
                      </a:r>
                      <a:r>
                        <a:rPr lang="en-US" sz="2800" b="1" u="none" strike="noStrike" dirty="0">
                          <a:solidFill>
                            <a:srgbClr val="0066FF"/>
                          </a:solidFill>
                          <a:effectLst/>
                          <a:latin typeface="+mn-lt"/>
                        </a:rPr>
                        <a:t>New</a:t>
                      </a:r>
                      <a:endParaRPr lang="en-US" sz="2800" b="1" i="0" u="none" strike="noStrike" dirty="0">
                        <a:solidFill>
                          <a:srgbClr val="0066FF"/>
                        </a:solidFill>
                        <a:effectLst/>
                        <a:latin typeface="+mn-lt"/>
                      </a:endParaRPr>
                    </a:p>
                  </a:txBody>
                  <a:tcPr marL="5239" marR="5239" marT="5239" marB="0" anchor="ctr"/>
                </a:tc>
                <a:tc>
                  <a:txBody>
                    <a:bodyPr/>
                    <a:lstStyle/>
                    <a:p>
                      <a:pPr algn="ctr" fontAlgn="b"/>
                      <a:r>
                        <a:rPr lang="en-CA" sz="2400" b="1" i="0" u="none" strike="noStrike" dirty="0">
                          <a:solidFill>
                            <a:srgbClr val="0066FF"/>
                          </a:solidFill>
                          <a:effectLst/>
                          <a:latin typeface="+mn-lt"/>
                        </a:rPr>
                        <a:t>2022</a:t>
                      </a:r>
                      <a:r>
                        <a:rPr lang="en-CA" sz="2400" b="1" i="0" u="none" strike="noStrike" baseline="0" dirty="0">
                          <a:solidFill>
                            <a:srgbClr val="0066FF"/>
                          </a:solidFill>
                          <a:effectLst/>
                          <a:latin typeface="+mn-lt"/>
                        </a:rPr>
                        <a:t> Conference Host</a:t>
                      </a:r>
                      <a:endParaRPr lang="en-CA" sz="2400" b="1" i="0" u="none" strike="noStrike" dirty="0">
                        <a:solidFill>
                          <a:srgbClr val="0066FF"/>
                        </a:solidFill>
                        <a:effectLst/>
                        <a:latin typeface="+mn-lt"/>
                      </a:endParaRPr>
                    </a:p>
                  </a:txBody>
                  <a:tcPr marL="5239" marR="5239" marT="5239" marB="0" anchor="b"/>
                </a:tc>
                <a:extLst>
                  <a:ext uri="{0D108BD9-81ED-4DB2-BD59-A6C34878D82A}">
                    <a16:rowId xmlns="" xmlns:a16="http://schemas.microsoft.com/office/drawing/2014/main" val="2659492560"/>
                  </a:ext>
                </a:extLst>
              </a:tr>
              <a:tr h="334562">
                <a:tc>
                  <a:txBody>
                    <a:bodyPr/>
                    <a:lstStyle/>
                    <a:p>
                      <a:pPr algn="ctr" fontAlgn="ctr"/>
                      <a:r>
                        <a:rPr lang="en-US" sz="1500" u="none" strike="noStrike" dirty="0">
                          <a:effectLst/>
                          <a:latin typeface="+mn-lt"/>
                        </a:rPr>
                        <a:t>Vice Director (</a:t>
                      </a:r>
                      <a:r>
                        <a:rPr lang="en-US" sz="1500" u="none" strike="noStrike" dirty="0" err="1">
                          <a:effectLst/>
                          <a:latin typeface="+mn-lt"/>
                        </a:rPr>
                        <a:t>Asso</a:t>
                      </a:r>
                      <a:r>
                        <a:rPr lang="en-US" sz="1500" u="none" strike="noStrike" baseline="0" dirty="0">
                          <a:effectLst/>
                          <a:latin typeface="+mn-lt"/>
                        </a:rPr>
                        <a:t> STC)</a:t>
                      </a:r>
                      <a:r>
                        <a:rPr lang="en-US" sz="1500" u="none" strike="noStrike" dirty="0">
                          <a:effectLst/>
                          <a:latin typeface="+mn-lt"/>
                        </a:rPr>
                        <a:t> </a:t>
                      </a:r>
                      <a:endParaRPr lang="en-US" sz="1500" b="0" i="0" u="none" strike="noStrike" dirty="0">
                        <a:solidFill>
                          <a:srgbClr val="000000"/>
                        </a:solidFill>
                        <a:effectLst/>
                        <a:latin typeface="+mn-lt"/>
                      </a:endParaRPr>
                    </a:p>
                  </a:txBody>
                  <a:tcPr marL="5239" marR="5239" marT="5239" marB="0" anchor="ctr"/>
                </a:tc>
                <a:tc>
                  <a:txBody>
                    <a:bodyPr/>
                    <a:lstStyle/>
                    <a:p>
                      <a:pPr algn="ctr" fontAlgn="ctr"/>
                      <a:r>
                        <a:rPr lang="en-CA" sz="1800" b="1" kern="1200" baseline="0" dirty="0">
                          <a:solidFill>
                            <a:schemeClr val="dk1"/>
                          </a:solidFill>
                          <a:effectLst/>
                          <a:latin typeface="+mn-lt"/>
                          <a:ea typeface="+mn-ea"/>
                          <a:cs typeface="+mn-cs"/>
                        </a:rPr>
                        <a:t> </a:t>
                      </a:r>
                      <a:r>
                        <a:rPr lang="en-CA" sz="1800" b="1" kern="1200" dirty="0">
                          <a:solidFill>
                            <a:schemeClr val="dk1"/>
                          </a:solidFill>
                          <a:effectLst/>
                          <a:latin typeface="+mn-lt"/>
                          <a:ea typeface="+mn-ea"/>
                          <a:cs typeface="+mn-cs"/>
                        </a:rPr>
                        <a:t> </a:t>
                      </a:r>
                      <a:endParaRPr lang="en-CA" sz="1500" b="1" i="0" u="none" strike="noStrike" dirty="0">
                        <a:solidFill>
                          <a:srgbClr val="000000"/>
                        </a:solidFill>
                        <a:effectLst/>
                        <a:latin typeface="+mn-lt"/>
                      </a:endParaRPr>
                    </a:p>
                  </a:txBody>
                  <a:tcPr marL="5239" marR="5239" marT="5239"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CA" sz="1500" b="0" i="0" u="none" strike="noStrike" dirty="0">
                        <a:solidFill>
                          <a:srgbClr val="000000"/>
                        </a:solidFill>
                        <a:effectLst/>
                        <a:latin typeface="+mn-lt"/>
                      </a:endParaRPr>
                    </a:p>
                  </a:txBody>
                  <a:tcPr marL="5239" marR="5239" marT="5239" marB="0" anchor="b"/>
                </a:tc>
                <a:extLst>
                  <a:ext uri="{0D108BD9-81ED-4DB2-BD59-A6C34878D82A}">
                    <a16:rowId xmlns="" xmlns:a16="http://schemas.microsoft.com/office/drawing/2014/main" val="1278099527"/>
                  </a:ext>
                </a:extLst>
              </a:tr>
            </a:tbl>
          </a:graphicData>
        </a:graphic>
      </p:graphicFrame>
      <p:graphicFrame>
        <p:nvGraphicFramePr>
          <p:cNvPr id="5" name="표 4">
            <a:extLst>
              <a:ext uri="{FF2B5EF4-FFF2-40B4-BE49-F238E27FC236}">
                <a16:creationId xmlns="" xmlns:a16="http://schemas.microsoft.com/office/drawing/2014/main" id="{0C646057-AC12-4F31-8E87-1CC6CDF87F1E}"/>
              </a:ext>
            </a:extLst>
          </p:cNvPr>
          <p:cNvGraphicFramePr>
            <a:graphicFrameLocks noGrp="1"/>
          </p:cNvGraphicFramePr>
          <p:nvPr>
            <p:extLst/>
          </p:nvPr>
        </p:nvGraphicFramePr>
        <p:xfrm>
          <a:off x="540048" y="3501008"/>
          <a:ext cx="8026577" cy="2364344"/>
        </p:xfrm>
        <a:graphic>
          <a:graphicData uri="http://schemas.openxmlformats.org/drawingml/2006/table">
            <a:tbl>
              <a:tblPr firstRow="1" firstCol="1">
                <a:tableStyleId>{93296810-A885-4BE3-A3E7-6D5BEEA58F35}</a:tableStyleId>
              </a:tblPr>
              <a:tblGrid>
                <a:gridCol w="2840171">
                  <a:extLst>
                    <a:ext uri="{9D8B030D-6E8A-4147-A177-3AD203B41FA5}">
                      <a16:colId xmlns="" xmlns:a16="http://schemas.microsoft.com/office/drawing/2014/main" val="898253498"/>
                    </a:ext>
                  </a:extLst>
                </a:gridCol>
                <a:gridCol w="1959195">
                  <a:extLst>
                    <a:ext uri="{9D8B030D-6E8A-4147-A177-3AD203B41FA5}">
                      <a16:colId xmlns="" xmlns:a16="http://schemas.microsoft.com/office/drawing/2014/main" val="4107376173"/>
                    </a:ext>
                  </a:extLst>
                </a:gridCol>
                <a:gridCol w="3227211">
                  <a:extLst>
                    <a:ext uri="{9D8B030D-6E8A-4147-A177-3AD203B41FA5}">
                      <a16:colId xmlns="" xmlns:a16="http://schemas.microsoft.com/office/drawing/2014/main" val="4119554367"/>
                    </a:ext>
                  </a:extLst>
                </a:gridCol>
              </a:tblGrid>
              <a:tr h="297757">
                <a:tc gridSpan="3">
                  <a:txBody>
                    <a:bodyPr/>
                    <a:lstStyle/>
                    <a:p>
                      <a:pPr algn="ctr" fontAlgn="b"/>
                      <a:r>
                        <a:rPr lang="en-CA" sz="1500" b="1" i="0" u="none" strike="noStrike" dirty="0">
                          <a:solidFill>
                            <a:schemeClr val="bg1"/>
                          </a:solidFill>
                          <a:effectLst/>
                          <a:latin typeface="+mn-lt"/>
                        </a:rPr>
                        <a:t>Prizes </a:t>
                      </a:r>
                    </a:p>
                  </a:txBody>
                  <a:tcPr marL="5239" marR="5239" marT="5763" marB="0" anchor="ctr">
                    <a:solidFill>
                      <a:schemeClr val="accent6">
                        <a:lumMod val="60000"/>
                        <a:lumOff val="40000"/>
                      </a:schemeClr>
                    </a:solidFill>
                  </a:tcPr>
                </a:tc>
                <a:tc hMerge="1">
                  <a:txBody>
                    <a:bodyPr/>
                    <a:lstStyle/>
                    <a:p>
                      <a:pPr algn="ctr" fontAlgn="b"/>
                      <a:endParaRPr lang="en-CA" sz="1500" b="1" i="0" u="none" strike="noStrike">
                        <a:solidFill>
                          <a:srgbClr val="000000"/>
                        </a:solidFill>
                        <a:effectLst/>
                        <a:latin typeface="+mn-lt"/>
                      </a:endParaRPr>
                    </a:p>
                  </a:txBody>
                  <a:tcPr marL="5239" marR="5239" marT="5763" marB="0" anchor="ctr"/>
                </a:tc>
                <a:tc hMerge="1">
                  <a:txBody>
                    <a:bodyPr/>
                    <a:lstStyle/>
                    <a:p>
                      <a:pPr algn="ctr" fontAlgn="b"/>
                      <a:endParaRPr lang="en-CA" sz="1500" b="1" i="0" u="none" strike="noStrike" dirty="0">
                        <a:solidFill>
                          <a:srgbClr val="000000"/>
                        </a:solidFill>
                        <a:effectLst/>
                        <a:latin typeface="+mn-lt"/>
                      </a:endParaRPr>
                    </a:p>
                  </a:txBody>
                  <a:tcPr marL="5239" marR="5239" marT="5763" marB="0" anchor="ctr"/>
                </a:tc>
                <a:extLst>
                  <a:ext uri="{0D108BD9-81ED-4DB2-BD59-A6C34878D82A}">
                    <a16:rowId xmlns="" xmlns:a16="http://schemas.microsoft.com/office/drawing/2014/main" val="3661945891"/>
                  </a:ext>
                </a:extLst>
              </a:tr>
              <a:tr h="297757">
                <a:tc>
                  <a:txBody>
                    <a:bodyPr/>
                    <a:lstStyle/>
                    <a:p>
                      <a:pPr algn="ctr" fontAlgn="b"/>
                      <a:r>
                        <a:rPr lang="en-CA" sz="1500" b="1" u="none" strike="noStrike" dirty="0">
                          <a:solidFill>
                            <a:schemeClr val="bg1"/>
                          </a:solidFill>
                          <a:effectLst/>
                          <a:latin typeface="+mn-lt"/>
                        </a:rPr>
                        <a:t>Position </a:t>
                      </a:r>
                      <a:endParaRPr lang="en-CA" sz="1500" b="1" i="0" u="none" strike="noStrike" dirty="0">
                        <a:solidFill>
                          <a:schemeClr val="bg1"/>
                        </a:solidFill>
                        <a:effectLst/>
                        <a:latin typeface="+mn-lt"/>
                      </a:endParaRPr>
                    </a:p>
                  </a:txBody>
                  <a:tcPr marL="5239" marR="5239" marT="5763" marB="0" anchor="ctr">
                    <a:solidFill>
                      <a:schemeClr val="accent6"/>
                    </a:solidFill>
                  </a:tcPr>
                </a:tc>
                <a:tc>
                  <a:txBody>
                    <a:bodyPr/>
                    <a:lstStyle/>
                    <a:p>
                      <a:pPr algn="ctr" fontAlgn="b"/>
                      <a:r>
                        <a:rPr lang="en-CA" sz="1500" b="1" u="none" strike="noStrike" dirty="0">
                          <a:solidFill>
                            <a:schemeClr val="bg1"/>
                          </a:solidFill>
                          <a:effectLst/>
                          <a:latin typeface="+mn-lt"/>
                        </a:rPr>
                        <a:t>Name </a:t>
                      </a:r>
                      <a:endParaRPr lang="en-CA" sz="1500" b="1" i="0" u="none" strike="noStrike" dirty="0">
                        <a:solidFill>
                          <a:schemeClr val="bg1"/>
                        </a:solidFill>
                        <a:effectLst/>
                        <a:latin typeface="+mn-lt"/>
                      </a:endParaRPr>
                    </a:p>
                  </a:txBody>
                  <a:tcPr marL="5239" marR="5239" marT="5763" marB="0" anchor="ctr">
                    <a:solidFill>
                      <a:schemeClr val="accent6"/>
                    </a:solidFill>
                  </a:tcPr>
                </a:tc>
                <a:tc>
                  <a:txBody>
                    <a:bodyPr/>
                    <a:lstStyle/>
                    <a:p>
                      <a:pPr algn="ctr" fontAlgn="b"/>
                      <a:r>
                        <a:rPr lang="en-CA" sz="1500" b="1" u="none" strike="noStrike" dirty="0">
                          <a:solidFill>
                            <a:schemeClr val="bg1"/>
                          </a:solidFill>
                          <a:effectLst/>
                          <a:latin typeface="+mn-lt"/>
                        </a:rPr>
                        <a:t>Affiliation </a:t>
                      </a:r>
                      <a:endParaRPr lang="en-CA" sz="1500" b="1" i="0" u="none" strike="noStrike" dirty="0">
                        <a:solidFill>
                          <a:schemeClr val="bg1"/>
                        </a:solidFill>
                        <a:effectLst/>
                        <a:latin typeface="+mn-lt"/>
                      </a:endParaRPr>
                    </a:p>
                  </a:txBody>
                  <a:tcPr marL="5239" marR="5239" marT="5763" marB="0" anchor="ctr">
                    <a:solidFill>
                      <a:schemeClr val="accent6"/>
                    </a:solidFill>
                  </a:tcPr>
                </a:tc>
                <a:extLst>
                  <a:ext uri="{0D108BD9-81ED-4DB2-BD59-A6C34878D82A}">
                    <a16:rowId xmlns="" xmlns:a16="http://schemas.microsoft.com/office/drawing/2014/main" val="949500258"/>
                  </a:ext>
                </a:extLst>
              </a:tr>
              <a:tr h="589610">
                <a:tc>
                  <a:txBody>
                    <a:bodyPr/>
                    <a:lstStyle/>
                    <a:p>
                      <a:pPr algn="ctr" fontAlgn="ctr"/>
                      <a:r>
                        <a:rPr lang="en-CA" sz="1500" u="none" strike="noStrike" dirty="0">
                          <a:effectLst/>
                          <a:latin typeface="+mn-lt"/>
                        </a:rPr>
                        <a:t>Chair of Conference Prize Sub-Committee </a:t>
                      </a:r>
                      <a:endParaRPr lang="en-CA" sz="1500" b="1" i="0" u="none" strike="noStrike" dirty="0">
                        <a:solidFill>
                          <a:srgbClr val="000000"/>
                        </a:solidFill>
                        <a:effectLst/>
                        <a:latin typeface="+mn-lt"/>
                      </a:endParaRPr>
                    </a:p>
                  </a:txBody>
                  <a:tcPr marL="5239" marR="5239" marT="5763" marB="0" anchor="ctr"/>
                </a:tc>
                <a:tc>
                  <a:txBody>
                    <a:bodyPr/>
                    <a:lstStyle/>
                    <a:p>
                      <a:pPr algn="ctr" fontAlgn="ctr"/>
                      <a:r>
                        <a:rPr lang="en-US" sz="1500" b="1" u="none" strike="noStrike" dirty="0">
                          <a:effectLst/>
                          <a:latin typeface="+mn-lt"/>
                        </a:rPr>
                        <a:t>Sergio </a:t>
                      </a:r>
                      <a:r>
                        <a:rPr lang="en-US" sz="1500" b="1" u="none" strike="noStrike" dirty="0" err="1">
                          <a:effectLst/>
                          <a:latin typeface="+mn-lt"/>
                        </a:rPr>
                        <a:t>Jara</a:t>
                      </a:r>
                      <a:r>
                        <a:rPr lang="en-US" sz="1500" b="1" u="none" strike="noStrike" dirty="0">
                          <a:effectLst/>
                          <a:latin typeface="+mn-lt"/>
                        </a:rPr>
                        <a:t>-Diaz</a:t>
                      </a:r>
                      <a:endParaRPr lang="en-US" sz="1500" b="1" i="0" u="none" strike="noStrike" dirty="0">
                        <a:solidFill>
                          <a:srgbClr val="000000"/>
                        </a:solidFill>
                        <a:effectLst/>
                        <a:latin typeface="+mn-lt"/>
                      </a:endParaRPr>
                    </a:p>
                  </a:txBody>
                  <a:tcPr marL="5239" marR="5239" marT="5763" marB="0" anchor="ctr"/>
                </a:tc>
                <a:tc>
                  <a:txBody>
                    <a:bodyPr/>
                    <a:lstStyle/>
                    <a:p>
                      <a:pPr algn="ctr" fontAlgn="ctr"/>
                      <a:r>
                        <a:rPr lang="en-US" sz="1500" u="none" strike="noStrike" dirty="0">
                          <a:effectLst/>
                          <a:latin typeface="+mn-lt"/>
                        </a:rPr>
                        <a:t>University of Chile, Chile</a:t>
                      </a:r>
                      <a:endParaRPr lang="en-US" sz="1500" b="0" i="0" u="none" strike="noStrike" dirty="0">
                        <a:solidFill>
                          <a:srgbClr val="000000"/>
                        </a:solidFill>
                        <a:effectLst/>
                        <a:latin typeface="+mn-lt"/>
                      </a:endParaRPr>
                    </a:p>
                  </a:txBody>
                  <a:tcPr marL="5239" marR="5239" marT="5763" marB="0" anchor="ctr"/>
                </a:tc>
                <a:extLst>
                  <a:ext uri="{0D108BD9-81ED-4DB2-BD59-A6C34878D82A}">
                    <a16:rowId xmlns="" xmlns:a16="http://schemas.microsoft.com/office/drawing/2014/main" val="3569931906"/>
                  </a:ext>
                </a:extLst>
              </a:tr>
              <a:tr h="589610">
                <a:tc>
                  <a:txBody>
                    <a:bodyPr/>
                    <a:lstStyle/>
                    <a:p>
                      <a:pPr algn="ctr" fontAlgn="ctr"/>
                      <a:r>
                        <a:rPr lang="en-CA" sz="1500" u="none" strike="noStrike" dirty="0">
                          <a:effectLst/>
                          <a:latin typeface="+mn-lt"/>
                        </a:rPr>
                        <a:t>Chair of Deputy Prize </a:t>
                      </a:r>
                      <a:br>
                        <a:rPr lang="en-CA" sz="1500" u="none" strike="noStrike" dirty="0">
                          <a:effectLst/>
                          <a:latin typeface="+mn-lt"/>
                        </a:rPr>
                      </a:br>
                      <a:r>
                        <a:rPr lang="en-CA" sz="1500" u="none" strike="noStrike" dirty="0">
                          <a:effectLst/>
                          <a:latin typeface="+mn-lt"/>
                        </a:rPr>
                        <a:t>Sub-Committee</a:t>
                      </a:r>
                      <a:endParaRPr lang="en-CA" sz="1500" b="1" i="0" u="none" strike="noStrike" dirty="0">
                        <a:solidFill>
                          <a:srgbClr val="000000"/>
                        </a:solidFill>
                        <a:effectLst/>
                        <a:latin typeface="+mn-lt"/>
                      </a:endParaRPr>
                    </a:p>
                  </a:txBody>
                  <a:tcPr marL="5239" marR="5239" marT="5763" marB="0" anchor="ctr"/>
                </a:tc>
                <a:tc>
                  <a:txBody>
                    <a:bodyPr/>
                    <a:lstStyle/>
                    <a:p>
                      <a:pPr algn="ctr" fontAlgn="ctr"/>
                      <a:r>
                        <a:rPr lang="en-CA" sz="1500" b="1" i="0" u="none" strike="noStrike" dirty="0">
                          <a:solidFill>
                            <a:srgbClr val="000000"/>
                          </a:solidFill>
                          <a:effectLst/>
                          <a:latin typeface="+mn-lt"/>
                        </a:rPr>
                        <a:t>(Alain Bonnafous)</a:t>
                      </a:r>
                    </a:p>
                  </a:txBody>
                  <a:tcPr marL="5239" marR="5239" marT="5763" marB="0" anchor="ctr"/>
                </a:tc>
                <a:tc>
                  <a:txBody>
                    <a:bodyPr/>
                    <a:lstStyle/>
                    <a:p>
                      <a:pPr algn="ctr" fontAlgn="b"/>
                      <a:r>
                        <a:rPr lang="fr-FR" sz="1500" b="0" i="0" u="none" strike="noStrike" dirty="0">
                          <a:solidFill>
                            <a:srgbClr val="000000"/>
                          </a:solidFill>
                          <a:effectLst/>
                          <a:latin typeface="+mn-lt"/>
                        </a:rPr>
                        <a:t>Université de Lyon II, France</a:t>
                      </a:r>
                      <a:endParaRPr lang="en-CA" sz="1500" b="0" i="0" u="none" strike="noStrike" dirty="0">
                        <a:solidFill>
                          <a:srgbClr val="000000"/>
                        </a:solidFill>
                        <a:effectLst/>
                        <a:latin typeface="+mn-lt"/>
                      </a:endParaRPr>
                    </a:p>
                  </a:txBody>
                  <a:tcPr marL="5239" marR="5239" marT="5763" marB="0" anchor="ctr"/>
                </a:tc>
                <a:extLst>
                  <a:ext uri="{0D108BD9-81ED-4DB2-BD59-A6C34878D82A}">
                    <a16:rowId xmlns="" xmlns:a16="http://schemas.microsoft.com/office/drawing/2014/main" val="1829805438"/>
                  </a:ext>
                </a:extLst>
              </a:tr>
              <a:tr h="589610">
                <a:tc>
                  <a:txBody>
                    <a:bodyPr/>
                    <a:lstStyle/>
                    <a:p>
                      <a:pPr algn="ctr" fontAlgn="ctr"/>
                      <a:r>
                        <a:rPr lang="en-US" sz="1500" u="none" strike="noStrike" dirty="0">
                          <a:effectLst/>
                          <a:latin typeface="+mn-lt"/>
                        </a:rPr>
                        <a:t>Transport Policy Prize </a:t>
                      </a:r>
                      <a:endParaRPr lang="en-US" sz="1500" b="1" i="0" u="none" strike="noStrike" dirty="0">
                        <a:solidFill>
                          <a:srgbClr val="000000"/>
                        </a:solidFill>
                        <a:effectLst/>
                        <a:latin typeface="+mn-lt"/>
                      </a:endParaRPr>
                    </a:p>
                  </a:txBody>
                  <a:tcPr marL="5239" marR="5239" marT="5763" marB="0" anchor="ctr"/>
                </a:tc>
                <a:tc>
                  <a:txBody>
                    <a:bodyPr/>
                    <a:lstStyle/>
                    <a:p>
                      <a:pPr algn="ctr" fontAlgn="ctr"/>
                      <a:r>
                        <a:rPr lang="en-US" sz="1500" b="1" u="none" strike="noStrike" dirty="0">
                          <a:effectLst/>
                          <a:latin typeface="+mn-lt"/>
                        </a:rPr>
                        <a:t>(Tae Hoon Oum) </a:t>
                      </a:r>
                      <a:endParaRPr lang="en-US" sz="1500" b="1" i="0" u="none" strike="noStrike" dirty="0">
                        <a:solidFill>
                          <a:srgbClr val="000000"/>
                        </a:solidFill>
                        <a:effectLst/>
                        <a:latin typeface="+mn-lt"/>
                      </a:endParaRPr>
                    </a:p>
                  </a:txBody>
                  <a:tcPr marL="5239" marR="5239" marT="5763" marB="0" anchor="ctr"/>
                </a:tc>
                <a:tc>
                  <a:txBody>
                    <a:bodyPr/>
                    <a:lstStyle/>
                    <a:p>
                      <a:pPr algn="ctr" fontAlgn="b"/>
                      <a:r>
                        <a:rPr lang="en-CA" sz="1500" u="none" strike="noStrike" dirty="0">
                          <a:effectLst/>
                        </a:rPr>
                        <a:t>University of British Columbia, Canada </a:t>
                      </a:r>
                      <a:endParaRPr lang="en-CA" sz="1500" b="0" i="0" u="none" strike="noStrike" dirty="0">
                        <a:solidFill>
                          <a:srgbClr val="000000"/>
                        </a:solidFill>
                        <a:effectLst/>
                        <a:latin typeface="+mn-lt"/>
                      </a:endParaRPr>
                    </a:p>
                  </a:txBody>
                  <a:tcPr marL="5239" marR="5239" marT="5763" marB="0" anchor="ctr"/>
                </a:tc>
                <a:extLst>
                  <a:ext uri="{0D108BD9-81ED-4DB2-BD59-A6C34878D82A}">
                    <a16:rowId xmlns="" xmlns:a16="http://schemas.microsoft.com/office/drawing/2014/main" val="2545708922"/>
                  </a:ext>
                </a:extLst>
              </a:tr>
            </a:tbl>
          </a:graphicData>
        </a:graphic>
      </p:graphicFrame>
      <p:sp>
        <p:nvSpPr>
          <p:cNvPr id="6" name="Footer Placeholder 3"/>
          <p:cNvSpPr>
            <a:spLocks noGrp="1"/>
          </p:cNvSpPr>
          <p:nvPr>
            <p:ph type="ftr" sz="quarter" idx="4294967295"/>
          </p:nvPr>
        </p:nvSpPr>
        <p:spPr>
          <a:xfrm>
            <a:off x="250824" y="6437313"/>
            <a:ext cx="8640763" cy="231775"/>
          </a:xfrm>
          <a:prstGeom prst="rect">
            <a:avLst/>
          </a:prstGeom>
        </p:spPr>
        <p:txBody>
          <a:bodyPr/>
          <a:lstStyle/>
          <a:p>
            <a:r>
              <a:rPr lang="nl-NL" sz="1000" dirty="0"/>
              <a:t>WCTRS General Assembly  -  Mumbai 2019	</a:t>
            </a:r>
            <a:r>
              <a:rPr lang="nl-NL" sz="1000" dirty="0" smtClean="0"/>
              <a:t>						</a:t>
            </a:r>
            <a:fld id="{8A238468-E419-4654-9E38-D3BB18F36292}" type="slidenum">
              <a:rPr lang="nl-NL" sz="1000" smtClean="0"/>
              <a:t>42</a:t>
            </a:fld>
            <a:r>
              <a:rPr lang="nl-NL" sz="1000" dirty="0"/>
              <a:t>				</a:t>
            </a:r>
          </a:p>
          <a:p>
            <a:endParaRPr lang="nl-NL" dirty="0"/>
          </a:p>
        </p:txBody>
      </p:sp>
    </p:spTree>
    <p:extLst>
      <p:ext uri="{BB962C8B-B14F-4D97-AF65-F5344CB8AC3E}">
        <p14:creationId xmlns:p14="http://schemas.microsoft.com/office/powerpoint/2010/main" val="637118954"/>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488950"/>
            <a:ext cx="7525593" cy="838200"/>
          </a:xfrm>
        </p:spPr>
        <p:txBody>
          <a:bodyPr/>
          <a:lstStyle/>
          <a:p>
            <a:pPr algn="ctr"/>
            <a:r>
              <a:rPr lang="en-CA" sz="3200" dirty="0"/>
              <a:t>Int’l Organizational Relations</a:t>
            </a:r>
            <a:endParaRPr lang="nl-NL" sz="3200" dirty="0">
              <a:latin typeface="Times New Roman" panose="02020603050405020304" pitchFamily="18" charset="0"/>
              <a:cs typeface="Times New Roman" panose="02020603050405020304" pitchFamily="18" charset="0"/>
            </a:endParaRPr>
          </a:p>
        </p:txBody>
      </p:sp>
      <p:graphicFrame>
        <p:nvGraphicFramePr>
          <p:cNvPr id="3" name="표 2">
            <a:extLst>
              <a:ext uri="{FF2B5EF4-FFF2-40B4-BE49-F238E27FC236}">
                <a16:creationId xmlns="" xmlns:a16="http://schemas.microsoft.com/office/drawing/2014/main" id="{0E26BEA0-C356-4509-82F5-0C4AE500CBA5}"/>
              </a:ext>
            </a:extLst>
          </p:cNvPr>
          <p:cNvGraphicFramePr>
            <a:graphicFrameLocks noGrp="1"/>
          </p:cNvGraphicFramePr>
          <p:nvPr>
            <p:extLst/>
          </p:nvPr>
        </p:nvGraphicFramePr>
        <p:xfrm>
          <a:off x="607554" y="1772816"/>
          <a:ext cx="7959072" cy="4104459"/>
        </p:xfrm>
        <a:graphic>
          <a:graphicData uri="http://schemas.openxmlformats.org/drawingml/2006/table">
            <a:tbl>
              <a:tblPr firstRow="1" firstCol="1">
                <a:tableStyleId>{93296810-A885-4BE3-A3E7-6D5BEEA58F35}</a:tableStyleId>
              </a:tblPr>
              <a:tblGrid>
                <a:gridCol w="2727234">
                  <a:extLst>
                    <a:ext uri="{9D8B030D-6E8A-4147-A177-3AD203B41FA5}">
                      <a16:colId xmlns="" xmlns:a16="http://schemas.microsoft.com/office/drawing/2014/main" val="2962677814"/>
                    </a:ext>
                  </a:extLst>
                </a:gridCol>
                <a:gridCol w="1739308">
                  <a:extLst>
                    <a:ext uri="{9D8B030D-6E8A-4147-A177-3AD203B41FA5}">
                      <a16:colId xmlns="" xmlns:a16="http://schemas.microsoft.com/office/drawing/2014/main" val="929204653"/>
                    </a:ext>
                  </a:extLst>
                </a:gridCol>
                <a:gridCol w="3492530">
                  <a:extLst>
                    <a:ext uri="{9D8B030D-6E8A-4147-A177-3AD203B41FA5}">
                      <a16:colId xmlns="" xmlns:a16="http://schemas.microsoft.com/office/drawing/2014/main" val="1156549164"/>
                    </a:ext>
                  </a:extLst>
                </a:gridCol>
              </a:tblGrid>
              <a:tr h="280707">
                <a:tc>
                  <a:txBody>
                    <a:bodyPr/>
                    <a:lstStyle/>
                    <a:p>
                      <a:pPr algn="ctr" fontAlgn="b"/>
                      <a:r>
                        <a:rPr lang="en-CA" sz="1500" u="none" strike="noStrike">
                          <a:effectLst/>
                          <a:latin typeface="Verdana (본문)"/>
                        </a:rPr>
                        <a:t>Position </a:t>
                      </a:r>
                      <a:endParaRPr lang="en-CA" sz="1500" b="1" i="0" u="none" strike="noStrike">
                        <a:solidFill>
                          <a:srgbClr val="000000"/>
                        </a:solidFill>
                        <a:effectLst/>
                        <a:latin typeface="Verdana (본문)"/>
                      </a:endParaRPr>
                    </a:p>
                  </a:txBody>
                  <a:tcPr marL="5239" marR="5239" marT="6339" marB="0" anchor="ctr"/>
                </a:tc>
                <a:tc>
                  <a:txBody>
                    <a:bodyPr/>
                    <a:lstStyle/>
                    <a:p>
                      <a:pPr algn="ctr" fontAlgn="b"/>
                      <a:r>
                        <a:rPr lang="en-CA" sz="1500" u="none" strike="noStrike">
                          <a:effectLst/>
                          <a:latin typeface="Verdana (본문)"/>
                        </a:rPr>
                        <a:t>Name </a:t>
                      </a:r>
                      <a:endParaRPr lang="en-CA" sz="1500" b="1" i="0" u="none" strike="noStrike">
                        <a:solidFill>
                          <a:srgbClr val="000000"/>
                        </a:solidFill>
                        <a:effectLst/>
                        <a:latin typeface="Verdana (본문)"/>
                      </a:endParaRPr>
                    </a:p>
                  </a:txBody>
                  <a:tcPr marL="5239" marR="5239" marT="6339" marB="0" anchor="ctr"/>
                </a:tc>
                <a:tc>
                  <a:txBody>
                    <a:bodyPr/>
                    <a:lstStyle/>
                    <a:p>
                      <a:pPr algn="ctr" fontAlgn="b"/>
                      <a:r>
                        <a:rPr lang="en-CA" sz="1500" u="none" strike="noStrike">
                          <a:effectLst/>
                          <a:latin typeface="Verdana (본문)"/>
                        </a:rPr>
                        <a:t>Affiliation </a:t>
                      </a:r>
                      <a:endParaRPr lang="en-CA" sz="1500" b="1" i="0" u="none" strike="noStrike">
                        <a:solidFill>
                          <a:srgbClr val="000000"/>
                        </a:solidFill>
                        <a:effectLst/>
                        <a:latin typeface="Verdana (본문)"/>
                      </a:endParaRPr>
                    </a:p>
                  </a:txBody>
                  <a:tcPr marL="5239" marR="5239" marT="6339" marB="0" anchor="ctr"/>
                </a:tc>
                <a:extLst>
                  <a:ext uri="{0D108BD9-81ED-4DB2-BD59-A6C34878D82A}">
                    <a16:rowId xmlns="" xmlns:a16="http://schemas.microsoft.com/office/drawing/2014/main" val="3914006143"/>
                  </a:ext>
                </a:extLst>
              </a:tr>
              <a:tr h="299825">
                <a:tc>
                  <a:txBody>
                    <a:bodyPr/>
                    <a:lstStyle/>
                    <a:p>
                      <a:pPr algn="ctr" fontAlgn="ctr"/>
                      <a:r>
                        <a:rPr lang="en-CA" sz="1500" u="none" strike="noStrike">
                          <a:effectLst/>
                          <a:latin typeface="Verdana (본문)"/>
                        </a:rPr>
                        <a:t>Chair</a:t>
                      </a:r>
                      <a:endParaRPr lang="en-CA" sz="1500" b="1" i="0" u="none" strike="noStrike">
                        <a:solidFill>
                          <a:srgbClr val="000000"/>
                        </a:solidFill>
                        <a:effectLst/>
                        <a:latin typeface="Verdana (본문)"/>
                      </a:endParaRPr>
                    </a:p>
                  </a:txBody>
                  <a:tcPr marL="5239" marR="5239" marT="6339" marB="0" anchor="ctr"/>
                </a:tc>
                <a:tc>
                  <a:txBody>
                    <a:bodyPr/>
                    <a:lstStyle/>
                    <a:p>
                      <a:pPr algn="ctr" fontAlgn="b"/>
                      <a:r>
                        <a:rPr lang="en-CA" sz="1500" b="1" i="0" u="none" strike="noStrike" dirty="0">
                          <a:solidFill>
                            <a:srgbClr val="0066FF"/>
                          </a:solidFill>
                          <a:effectLst/>
                          <a:latin typeface="Verdana (본문)"/>
                        </a:rPr>
                        <a:t>???</a:t>
                      </a:r>
                    </a:p>
                  </a:txBody>
                  <a:tcPr marL="5239" marR="5239" marT="6339" marB="0" anchor="ctr"/>
                </a:tc>
                <a:tc>
                  <a:txBody>
                    <a:bodyPr/>
                    <a:lstStyle/>
                    <a:p>
                      <a:pPr algn="ctr" fontAlgn="b"/>
                      <a:endParaRPr lang="en-CA" sz="1500" b="0" i="0" u="none" strike="noStrike">
                        <a:solidFill>
                          <a:srgbClr val="000000"/>
                        </a:solidFill>
                        <a:effectLst/>
                        <a:latin typeface="Verdana (본문)"/>
                      </a:endParaRPr>
                    </a:p>
                  </a:txBody>
                  <a:tcPr marL="5239" marR="5239" marT="6339" marB="0" anchor="ctr"/>
                </a:tc>
                <a:extLst>
                  <a:ext uri="{0D108BD9-81ED-4DB2-BD59-A6C34878D82A}">
                    <a16:rowId xmlns="" xmlns:a16="http://schemas.microsoft.com/office/drawing/2014/main" val="4243941519"/>
                  </a:ext>
                </a:extLst>
              </a:tr>
              <a:tr h="280707">
                <a:tc>
                  <a:txBody>
                    <a:bodyPr/>
                    <a:lstStyle/>
                    <a:p>
                      <a:pPr algn="ctr" fontAlgn="ctr"/>
                      <a:r>
                        <a:rPr lang="en-CA" sz="1500" u="none" strike="noStrike">
                          <a:effectLst/>
                          <a:latin typeface="Verdana (본문)"/>
                        </a:rPr>
                        <a:t>KODATU Liaison</a:t>
                      </a:r>
                      <a:endParaRPr lang="en-CA" sz="1500" b="1" i="0" u="none" strike="noStrike">
                        <a:solidFill>
                          <a:srgbClr val="000000"/>
                        </a:solidFill>
                        <a:effectLst/>
                        <a:latin typeface="Verdana (본문)"/>
                      </a:endParaRPr>
                    </a:p>
                  </a:txBody>
                  <a:tcPr marL="5239" marR="5239" marT="6339" marB="0" anchor="ctr"/>
                </a:tc>
                <a:tc>
                  <a:txBody>
                    <a:bodyPr/>
                    <a:lstStyle/>
                    <a:p>
                      <a:pPr algn="ctr" fontAlgn="ctr"/>
                      <a:r>
                        <a:rPr lang="en-CA" sz="1500" b="1" u="none" strike="noStrike" dirty="0">
                          <a:effectLst/>
                          <a:latin typeface="Verdana (본문)"/>
                        </a:rPr>
                        <a:t>Ali </a:t>
                      </a:r>
                      <a:r>
                        <a:rPr lang="en-CA" sz="1500" b="1" u="none" strike="noStrike" dirty="0" err="1">
                          <a:effectLst/>
                          <a:latin typeface="Verdana (본문)"/>
                        </a:rPr>
                        <a:t>Huzayyin</a:t>
                      </a:r>
                      <a:endParaRPr lang="en-CA" sz="1500" b="1" i="0" u="none" strike="noStrike" dirty="0">
                        <a:solidFill>
                          <a:srgbClr val="000000"/>
                        </a:solidFill>
                        <a:effectLst/>
                        <a:latin typeface="Verdana (본문)"/>
                      </a:endParaRPr>
                    </a:p>
                  </a:txBody>
                  <a:tcPr marL="5239" marR="5239" marT="6339" marB="0" anchor="ctr"/>
                </a:tc>
                <a:tc>
                  <a:txBody>
                    <a:bodyPr/>
                    <a:lstStyle/>
                    <a:p>
                      <a:pPr algn="ctr" fontAlgn="b"/>
                      <a:r>
                        <a:rPr lang="en-CA" sz="1500" u="none" strike="noStrike" dirty="0">
                          <a:effectLst/>
                          <a:latin typeface="Verdana (본문)"/>
                        </a:rPr>
                        <a:t>University of Cairo, Egypt</a:t>
                      </a:r>
                      <a:endParaRPr lang="en-CA" sz="1500" b="0" i="0" u="none" strike="noStrike" dirty="0">
                        <a:solidFill>
                          <a:srgbClr val="000000"/>
                        </a:solidFill>
                        <a:effectLst/>
                        <a:latin typeface="Verdana (본문)"/>
                      </a:endParaRPr>
                    </a:p>
                  </a:txBody>
                  <a:tcPr marL="5239" marR="5239" marT="6339" marB="0" anchor="ctr"/>
                </a:tc>
                <a:extLst>
                  <a:ext uri="{0D108BD9-81ED-4DB2-BD59-A6C34878D82A}">
                    <a16:rowId xmlns="" xmlns:a16="http://schemas.microsoft.com/office/drawing/2014/main" val="1736788356"/>
                  </a:ext>
                </a:extLst>
              </a:tr>
              <a:tr h="280707">
                <a:tc>
                  <a:txBody>
                    <a:bodyPr/>
                    <a:lstStyle/>
                    <a:p>
                      <a:pPr algn="ctr" fontAlgn="ctr"/>
                      <a:r>
                        <a:rPr lang="en-CA" sz="1500" u="none" strike="noStrike">
                          <a:effectLst/>
                          <a:latin typeface="Verdana (본문)"/>
                        </a:rPr>
                        <a:t>EASTS Liaison</a:t>
                      </a:r>
                      <a:endParaRPr lang="en-CA" sz="1500" b="1" i="0" u="none" strike="noStrike">
                        <a:solidFill>
                          <a:srgbClr val="000000"/>
                        </a:solidFill>
                        <a:effectLst/>
                        <a:latin typeface="Verdana (본문)"/>
                      </a:endParaRPr>
                    </a:p>
                  </a:txBody>
                  <a:tcPr marL="5239" marR="5239" marT="6339" marB="0" anchor="ctr"/>
                </a:tc>
                <a:tc>
                  <a:txBody>
                    <a:bodyPr/>
                    <a:lstStyle/>
                    <a:p>
                      <a:pPr algn="ctr" fontAlgn="b"/>
                      <a:r>
                        <a:rPr lang="en-CA" sz="1500" b="1" u="none" strike="noStrike" dirty="0" err="1">
                          <a:effectLst/>
                          <a:latin typeface="Verdana (본문)"/>
                        </a:rPr>
                        <a:t>JaeHak</a:t>
                      </a:r>
                      <a:r>
                        <a:rPr lang="en-CA" sz="1500" b="1" u="none" strike="noStrike" dirty="0">
                          <a:effectLst/>
                          <a:latin typeface="Verdana (본문)"/>
                        </a:rPr>
                        <a:t> Oh</a:t>
                      </a:r>
                      <a:endParaRPr lang="en-CA" sz="1500" b="1" i="0" u="none" strike="noStrike" dirty="0">
                        <a:solidFill>
                          <a:srgbClr val="000000"/>
                        </a:solidFill>
                        <a:effectLst/>
                        <a:latin typeface="Verdana (본문)"/>
                      </a:endParaRPr>
                    </a:p>
                  </a:txBody>
                  <a:tcPr marL="5239" marR="5239" marT="6339" marB="0" anchor="ctr"/>
                </a:tc>
                <a:tc>
                  <a:txBody>
                    <a:bodyPr/>
                    <a:lstStyle/>
                    <a:p>
                      <a:pPr algn="ctr" fontAlgn="ctr"/>
                      <a:r>
                        <a:rPr lang="en-CA" sz="1500" u="none" strike="noStrike" dirty="0">
                          <a:effectLst/>
                          <a:latin typeface="Verdana (본문)"/>
                        </a:rPr>
                        <a:t>Korea Transport Institute, Korea </a:t>
                      </a:r>
                      <a:endParaRPr lang="en-CA" sz="1500" b="0" i="0" u="none" strike="noStrike" dirty="0">
                        <a:solidFill>
                          <a:srgbClr val="000000"/>
                        </a:solidFill>
                        <a:effectLst/>
                        <a:latin typeface="Verdana (본문)"/>
                      </a:endParaRPr>
                    </a:p>
                  </a:txBody>
                  <a:tcPr marL="5239" marR="5239" marT="6339" marB="0" anchor="ctr"/>
                </a:tc>
                <a:extLst>
                  <a:ext uri="{0D108BD9-81ED-4DB2-BD59-A6C34878D82A}">
                    <a16:rowId xmlns="" xmlns:a16="http://schemas.microsoft.com/office/drawing/2014/main" val="3861126048"/>
                  </a:ext>
                </a:extLst>
              </a:tr>
              <a:tr h="539128">
                <a:tc>
                  <a:txBody>
                    <a:bodyPr/>
                    <a:lstStyle/>
                    <a:p>
                      <a:pPr algn="ctr" fontAlgn="ctr"/>
                      <a:r>
                        <a:rPr lang="en-CA" sz="1500" u="none" strike="noStrike">
                          <a:effectLst/>
                          <a:latin typeface="Verdana (본문)"/>
                        </a:rPr>
                        <a:t>European Commission Liaison</a:t>
                      </a:r>
                      <a:endParaRPr lang="en-CA" sz="1500" b="1" i="0" u="none" strike="noStrike">
                        <a:solidFill>
                          <a:srgbClr val="000000"/>
                        </a:solidFill>
                        <a:effectLst/>
                        <a:latin typeface="Verdana (본문)"/>
                      </a:endParaRPr>
                    </a:p>
                  </a:txBody>
                  <a:tcPr marL="5239" marR="5239" marT="6339" marB="0" anchor="ctr"/>
                </a:tc>
                <a:tc>
                  <a:txBody>
                    <a:bodyPr/>
                    <a:lstStyle/>
                    <a:p>
                      <a:pPr algn="ctr" fontAlgn="b"/>
                      <a:r>
                        <a:rPr lang="en-CA" sz="1500" b="1" u="none" strike="noStrike" dirty="0">
                          <a:effectLst/>
                          <a:latin typeface="Verdana (본문)"/>
                        </a:rPr>
                        <a:t> </a:t>
                      </a:r>
                      <a:r>
                        <a:rPr lang="en-CA" sz="1500" b="1" u="none" strike="noStrike" dirty="0" err="1">
                          <a:solidFill>
                            <a:srgbClr val="0066FF"/>
                          </a:solidFill>
                          <a:effectLst/>
                          <a:latin typeface="Verdana (본문)"/>
                        </a:rPr>
                        <a:t>Pierluigi</a:t>
                      </a:r>
                      <a:r>
                        <a:rPr lang="en-CA" sz="1500" b="1" u="none" strike="noStrike" dirty="0">
                          <a:solidFill>
                            <a:srgbClr val="0066FF"/>
                          </a:solidFill>
                          <a:effectLst/>
                          <a:latin typeface="Verdana (본문)"/>
                        </a:rPr>
                        <a:t> Coppola</a:t>
                      </a:r>
                      <a:endParaRPr lang="en-CA" sz="1500" b="1" i="0" u="none" strike="noStrike" dirty="0">
                        <a:solidFill>
                          <a:srgbClr val="0066FF"/>
                        </a:solidFill>
                        <a:effectLst/>
                        <a:latin typeface="Verdana (본문)"/>
                      </a:endParaRPr>
                    </a:p>
                  </a:txBody>
                  <a:tcPr marL="5239" marR="5239" marT="6339" marB="0" anchor="ctr"/>
                </a:tc>
                <a:tc>
                  <a:txBody>
                    <a:bodyPr/>
                    <a:lstStyle/>
                    <a:p>
                      <a:pPr algn="ctr" fontAlgn="b"/>
                      <a:r>
                        <a:rPr lang="en-CA" sz="1500" u="none" strike="noStrike" dirty="0">
                          <a:effectLst/>
                          <a:latin typeface="Verdana (본문)"/>
                        </a:rPr>
                        <a:t>University of Rome Tor </a:t>
                      </a:r>
                      <a:r>
                        <a:rPr lang="en-CA" sz="1500" u="none" strike="noStrike" dirty="0" err="1">
                          <a:effectLst/>
                          <a:latin typeface="Verdana (본문)"/>
                        </a:rPr>
                        <a:t>Vergata</a:t>
                      </a:r>
                      <a:r>
                        <a:rPr lang="en-CA" sz="1500" u="none" strike="noStrike" dirty="0">
                          <a:effectLst/>
                          <a:latin typeface="Verdana (본문)"/>
                        </a:rPr>
                        <a:t>, Italy </a:t>
                      </a:r>
                      <a:endParaRPr lang="en-CA" sz="1500" b="0" i="0" u="none" strike="noStrike" dirty="0">
                        <a:solidFill>
                          <a:srgbClr val="000000"/>
                        </a:solidFill>
                        <a:effectLst/>
                        <a:latin typeface="Verdana (본문)"/>
                      </a:endParaRPr>
                    </a:p>
                  </a:txBody>
                  <a:tcPr marL="5239" marR="5239" marT="6339" marB="0" anchor="ctr"/>
                </a:tc>
                <a:extLst>
                  <a:ext uri="{0D108BD9-81ED-4DB2-BD59-A6C34878D82A}">
                    <a16:rowId xmlns="" xmlns:a16="http://schemas.microsoft.com/office/drawing/2014/main" val="4271640838"/>
                  </a:ext>
                </a:extLst>
              </a:tr>
              <a:tr h="539128">
                <a:tc>
                  <a:txBody>
                    <a:bodyPr/>
                    <a:lstStyle/>
                    <a:p>
                      <a:pPr algn="ctr" fontAlgn="ctr"/>
                      <a:r>
                        <a:rPr lang="it-IT" sz="1500" u="none" strike="noStrike">
                          <a:effectLst/>
                          <a:latin typeface="Verdana (본문)"/>
                        </a:rPr>
                        <a:t>ITF Liaison</a:t>
                      </a:r>
                      <a:endParaRPr lang="it-IT" sz="1500" b="1" i="0" u="none" strike="noStrike">
                        <a:solidFill>
                          <a:srgbClr val="000000"/>
                        </a:solidFill>
                        <a:effectLst/>
                        <a:latin typeface="Verdana (본문)"/>
                      </a:endParaRPr>
                    </a:p>
                  </a:txBody>
                  <a:tcPr marL="5239" marR="5239" marT="6339" marB="0" anchor="ctr"/>
                </a:tc>
                <a:tc>
                  <a:txBody>
                    <a:bodyPr/>
                    <a:lstStyle/>
                    <a:p>
                      <a:pPr algn="ctr" fontAlgn="b"/>
                      <a:r>
                        <a:rPr lang="en-CA" sz="1500" b="1" u="none" strike="noStrike" dirty="0">
                          <a:effectLst/>
                          <a:latin typeface="Verdana (본문)"/>
                        </a:rPr>
                        <a:t>Stephen Perkins</a:t>
                      </a:r>
                      <a:endParaRPr lang="en-CA" sz="1500" b="1" i="0" u="none" strike="noStrike" dirty="0">
                        <a:solidFill>
                          <a:srgbClr val="000000"/>
                        </a:solidFill>
                        <a:effectLst/>
                        <a:latin typeface="Verdana (본문)"/>
                      </a:endParaRPr>
                    </a:p>
                  </a:txBody>
                  <a:tcPr marL="5239" marR="5239" marT="6339" marB="0" anchor="ctr"/>
                </a:tc>
                <a:tc>
                  <a:txBody>
                    <a:bodyPr/>
                    <a:lstStyle/>
                    <a:p>
                      <a:pPr algn="ctr" fontAlgn="ctr"/>
                      <a:r>
                        <a:rPr lang="en-CA" sz="1500" u="none" strike="noStrike" dirty="0">
                          <a:effectLst/>
                          <a:latin typeface="Verdana (본문)"/>
                        </a:rPr>
                        <a:t>OECD-ITF Joint </a:t>
                      </a:r>
                      <a:br>
                        <a:rPr lang="en-CA" sz="1500" u="none" strike="noStrike" dirty="0">
                          <a:effectLst/>
                          <a:latin typeface="Verdana (본문)"/>
                        </a:rPr>
                      </a:br>
                      <a:r>
                        <a:rPr lang="en-CA" sz="1500" u="none" strike="noStrike" dirty="0">
                          <a:effectLst/>
                          <a:latin typeface="Verdana (본문)"/>
                        </a:rPr>
                        <a:t>Transport Research Center</a:t>
                      </a:r>
                      <a:endParaRPr lang="en-CA" sz="1500" b="0" i="0" u="none" strike="noStrike" dirty="0">
                        <a:solidFill>
                          <a:srgbClr val="000000"/>
                        </a:solidFill>
                        <a:effectLst/>
                        <a:latin typeface="Verdana (본문)"/>
                      </a:endParaRPr>
                    </a:p>
                  </a:txBody>
                  <a:tcPr marL="5239" marR="5239" marT="6339" marB="0" anchor="ctr"/>
                </a:tc>
                <a:extLst>
                  <a:ext uri="{0D108BD9-81ED-4DB2-BD59-A6C34878D82A}">
                    <a16:rowId xmlns="" xmlns:a16="http://schemas.microsoft.com/office/drawing/2014/main" val="2485215798"/>
                  </a:ext>
                </a:extLst>
              </a:tr>
              <a:tr h="525294">
                <a:tc>
                  <a:txBody>
                    <a:bodyPr/>
                    <a:lstStyle/>
                    <a:p>
                      <a:pPr algn="ctr" fontAlgn="ctr"/>
                      <a:r>
                        <a:rPr lang="it-IT" sz="1500" u="none" strike="noStrike">
                          <a:effectLst/>
                          <a:latin typeface="Verdana (본문)"/>
                        </a:rPr>
                        <a:t>TRB Liaison</a:t>
                      </a:r>
                      <a:endParaRPr lang="it-IT" sz="1500" b="1" i="0" u="none" strike="noStrike">
                        <a:solidFill>
                          <a:srgbClr val="000000"/>
                        </a:solidFill>
                        <a:effectLst/>
                        <a:latin typeface="Verdana (본문)"/>
                      </a:endParaRPr>
                    </a:p>
                  </a:txBody>
                  <a:tcPr marL="5239" marR="5239" marT="6339" marB="0" anchor="ctr"/>
                </a:tc>
                <a:tc>
                  <a:txBody>
                    <a:bodyPr/>
                    <a:lstStyle/>
                    <a:p>
                      <a:pPr algn="ctr" fontAlgn="ctr"/>
                      <a:r>
                        <a:rPr lang="en-CA" sz="1500" b="1" u="none" strike="noStrike" dirty="0">
                          <a:effectLst/>
                          <a:latin typeface="Verdana (본문)"/>
                        </a:rPr>
                        <a:t>Jonathan Gifford</a:t>
                      </a:r>
                      <a:endParaRPr lang="en-CA" sz="1500" b="1" i="0" u="none" strike="noStrike" dirty="0">
                        <a:solidFill>
                          <a:srgbClr val="000000"/>
                        </a:solidFill>
                        <a:effectLst/>
                        <a:latin typeface="Verdana (본문)"/>
                      </a:endParaRPr>
                    </a:p>
                  </a:txBody>
                  <a:tcPr marL="5239" marR="5239" marT="6339" marB="0" anchor="ctr"/>
                </a:tc>
                <a:tc>
                  <a:txBody>
                    <a:bodyPr/>
                    <a:lstStyle/>
                    <a:p>
                      <a:pPr algn="ctr" fontAlgn="b"/>
                      <a:r>
                        <a:rPr lang="en-CA" sz="1500" u="none" strike="noStrike" dirty="0">
                          <a:effectLst/>
                          <a:latin typeface="Verdana (본문)"/>
                        </a:rPr>
                        <a:t>George Mason University, USA </a:t>
                      </a:r>
                      <a:endParaRPr lang="en-CA" sz="1500" b="0" i="0" u="none" strike="noStrike" dirty="0">
                        <a:solidFill>
                          <a:srgbClr val="000000"/>
                        </a:solidFill>
                        <a:effectLst/>
                        <a:latin typeface="Verdana (본문)"/>
                      </a:endParaRPr>
                    </a:p>
                  </a:txBody>
                  <a:tcPr marL="5239" marR="5239" marT="6339" marB="0" anchor="ctr"/>
                </a:tc>
                <a:extLst>
                  <a:ext uri="{0D108BD9-81ED-4DB2-BD59-A6C34878D82A}">
                    <a16:rowId xmlns="" xmlns:a16="http://schemas.microsoft.com/office/drawing/2014/main" val="1355244103"/>
                  </a:ext>
                </a:extLst>
              </a:tr>
              <a:tr h="280707">
                <a:tc>
                  <a:txBody>
                    <a:bodyPr/>
                    <a:lstStyle/>
                    <a:p>
                      <a:pPr algn="ctr" fontAlgn="ctr"/>
                      <a:r>
                        <a:rPr lang="it-IT" sz="1500" u="none" strike="noStrike">
                          <a:effectLst/>
                          <a:latin typeface="Verdana (본문)"/>
                        </a:rPr>
                        <a:t>TRB Liaison</a:t>
                      </a:r>
                      <a:endParaRPr lang="it-IT" sz="1500" b="1" i="0" u="none" strike="noStrike">
                        <a:solidFill>
                          <a:srgbClr val="000000"/>
                        </a:solidFill>
                        <a:effectLst/>
                        <a:latin typeface="Verdana (본문)"/>
                      </a:endParaRPr>
                    </a:p>
                  </a:txBody>
                  <a:tcPr marL="5239" marR="5239" marT="6339" marB="0" anchor="ctr"/>
                </a:tc>
                <a:tc>
                  <a:txBody>
                    <a:bodyPr/>
                    <a:lstStyle/>
                    <a:p>
                      <a:pPr algn="ctr" fontAlgn="ctr"/>
                      <a:r>
                        <a:rPr lang="it-IT" sz="1500" b="1" u="none" strike="noStrike" dirty="0">
                          <a:solidFill>
                            <a:srgbClr val="0066FF"/>
                          </a:solidFill>
                          <a:effectLst/>
                          <a:latin typeface="Verdana (본문)"/>
                        </a:rPr>
                        <a:t>Susan Shaheen</a:t>
                      </a:r>
                      <a:endParaRPr lang="it-IT" sz="1500" b="1" i="0" u="none" strike="noStrike" dirty="0">
                        <a:solidFill>
                          <a:srgbClr val="0066FF"/>
                        </a:solidFill>
                        <a:effectLst/>
                        <a:latin typeface="Verdana (본문)"/>
                      </a:endParaRPr>
                    </a:p>
                  </a:txBody>
                  <a:tcPr marL="5239" marR="5239" marT="6339" marB="0" anchor="ctr"/>
                </a:tc>
                <a:tc>
                  <a:txBody>
                    <a:bodyPr/>
                    <a:lstStyle/>
                    <a:p>
                      <a:pPr algn="ctr" fontAlgn="b"/>
                      <a:r>
                        <a:rPr lang="en-CA" sz="1500" u="none" strike="noStrike" dirty="0">
                          <a:effectLst/>
                          <a:latin typeface="Verdana (본문)"/>
                        </a:rPr>
                        <a:t>UC-Berkeley, USA</a:t>
                      </a:r>
                      <a:endParaRPr lang="en-CA" sz="1500" b="0" i="0" u="none" strike="noStrike" dirty="0">
                        <a:solidFill>
                          <a:srgbClr val="000000"/>
                        </a:solidFill>
                        <a:effectLst/>
                        <a:latin typeface="Verdana (본문)"/>
                      </a:endParaRPr>
                    </a:p>
                  </a:txBody>
                  <a:tcPr marL="5239" marR="5239" marT="6339" marB="0" anchor="ctr"/>
                </a:tc>
                <a:extLst>
                  <a:ext uri="{0D108BD9-81ED-4DB2-BD59-A6C34878D82A}">
                    <a16:rowId xmlns="" xmlns:a16="http://schemas.microsoft.com/office/drawing/2014/main" val="2613066043"/>
                  </a:ext>
                </a:extLst>
              </a:tr>
              <a:tr h="539128">
                <a:tc>
                  <a:txBody>
                    <a:bodyPr/>
                    <a:lstStyle/>
                    <a:p>
                      <a:pPr algn="ctr" fontAlgn="ctr"/>
                      <a:r>
                        <a:rPr lang="it-IT" sz="1500" u="none" strike="noStrike">
                          <a:effectLst/>
                          <a:latin typeface="Verdana (본문)"/>
                        </a:rPr>
                        <a:t>WB &amp; International Funding Agencies</a:t>
                      </a:r>
                      <a:endParaRPr lang="it-IT" sz="1500" b="1" i="0" u="none" strike="noStrike">
                        <a:solidFill>
                          <a:srgbClr val="000000"/>
                        </a:solidFill>
                        <a:effectLst/>
                        <a:latin typeface="Verdana (본문)"/>
                      </a:endParaRPr>
                    </a:p>
                  </a:txBody>
                  <a:tcPr marL="5239" marR="5239" marT="6339" marB="0" anchor="ctr"/>
                </a:tc>
                <a:tc>
                  <a:txBody>
                    <a:bodyPr/>
                    <a:lstStyle/>
                    <a:p>
                      <a:pPr algn="ctr" fontAlgn="ctr"/>
                      <a:r>
                        <a:rPr lang="en-CA" sz="1500" b="1" u="none" strike="noStrike" dirty="0">
                          <a:effectLst/>
                          <a:latin typeface="Verdana (본문)"/>
                        </a:rPr>
                        <a:t>Jose Luis Irigoyen</a:t>
                      </a:r>
                      <a:endParaRPr lang="en-CA" sz="1500" b="1" i="0" u="none" strike="noStrike" dirty="0">
                        <a:solidFill>
                          <a:srgbClr val="000000"/>
                        </a:solidFill>
                        <a:effectLst/>
                        <a:latin typeface="Verdana (본문)"/>
                      </a:endParaRPr>
                    </a:p>
                  </a:txBody>
                  <a:tcPr marL="5239" marR="5239" marT="6339" marB="0" anchor="ctr"/>
                </a:tc>
                <a:tc>
                  <a:txBody>
                    <a:bodyPr/>
                    <a:lstStyle/>
                    <a:p>
                      <a:pPr algn="ctr" fontAlgn="b"/>
                      <a:r>
                        <a:rPr lang="en-CA" sz="1500" u="none" strike="noStrike" dirty="0">
                          <a:effectLst/>
                          <a:latin typeface="Verdana (본문)"/>
                        </a:rPr>
                        <a:t>Former WB VP, USA</a:t>
                      </a:r>
                      <a:endParaRPr lang="en-CA" sz="1500" b="0" i="0" u="none" strike="noStrike" dirty="0">
                        <a:solidFill>
                          <a:srgbClr val="000000"/>
                        </a:solidFill>
                        <a:effectLst/>
                        <a:latin typeface="Verdana (본문)"/>
                      </a:endParaRPr>
                    </a:p>
                  </a:txBody>
                  <a:tcPr marL="5239" marR="5239" marT="6339" marB="0" anchor="ctr"/>
                </a:tc>
                <a:extLst>
                  <a:ext uri="{0D108BD9-81ED-4DB2-BD59-A6C34878D82A}">
                    <a16:rowId xmlns="" xmlns:a16="http://schemas.microsoft.com/office/drawing/2014/main" val="1322018745"/>
                  </a:ext>
                </a:extLst>
              </a:tr>
              <a:tr h="539128">
                <a:tc>
                  <a:txBody>
                    <a:bodyPr/>
                    <a:lstStyle/>
                    <a:p>
                      <a:pPr algn="ctr" fontAlgn="ctr"/>
                      <a:r>
                        <a:rPr lang="it-IT" sz="1500" u="none" strike="noStrike" dirty="0">
                          <a:effectLst/>
                          <a:latin typeface="Verdana (본문)"/>
                        </a:rPr>
                        <a:t>UNFCCC &amp; </a:t>
                      </a:r>
                      <a:br>
                        <a:rPr lang="it-IT" sz="1500" u="none" strike="noStrike" dirty="0">
                          <a:effectLst/>
                          <a:latin typeface="Verdana (본문)"/>
                        </a:rPr>
                      </a:br>
                      <a:r>
                        <a:rPr lang="it-IT" sz="1500" u="none" strike="noStrike" dirty="0">
                          <a:effectLst/>
                          <a:latin typeface="Verdana (본문)"/>
                        </a:rPr>
                        <a:t>Climate Change</a:t>
                      </a:r>
                      <a:endParaRPr lang="it-IT" sz="1500" b="1" i="0" u="none" strike="noStrike" dirty="0">
                        <a:solidFill>
                          <a:srgbClr val="000000"/>
                        </a:solidFill>
                        <a:effectLst/>
                        <a:latin typeface="Verdana (본문)"/>
                      </a:endParaRPr>
                    </a:p>
                  </a:txBody>
                  <a:tcPr marL="5239" marR="5239" marT="6339" marB="0" anchor="ctr"/>
                </a:tc>
                <a:tc>
                  <a:txBody>
                    <a:bodyPr/>
                    <a:lstStyle/>
                    <a:p>
                      <a:pPr algn="ctr" fontAlgn="b"/>
                      <a:r>
                        <a:rPr lang="en-CA" sz="1500" b="1" u="none" strike="noStrike" dirty="0">
                          <a:effectLst/>
                          <a:latin typeface="Verdana (본문)"/>
                        </a:rPr>
                        <a:t>Holger </a:t>
                      </a:r>
                      <a:r>
                        <a:rPr lang="en-CA" sz="1500" b="1" u="none" strike="noStrike" dirty="0" err="1">
                          <a:effectLst/>
                          <a:latin typeface="Verdana (본문)"/>
                        </a:rPr>
                        <a:t>Dalkmann</a:t>
                      </a:r>
                      <a:endParaRPr lang="en-CA" sz="1500" b="1" i="0" u="none" strike="noStrike" dirty="0">
                        <a:solidFill>
                          <a:srgbClr val="000000"/>
                        </a:solidFill>
                        <a:effectLst/>
                        <a:latin typeface="Verdana (본문)"/>
                      </a:endParaRPr>
                    </a:p>
                  </a:txBody>
                  <a:tcPr marL="5239" marR="5239" marT="6339" marB="0" anchor="ctr"/>
                </a:tc>
                <a:tc>
                  <a:txBody>
                    <a:bodyPr/>
                    <a:lstStyle/>
                    <a:p>
                      <a:pPr algn="ctr" fontAlgn="b"/>
                      <a:r>
                        <a:rPr lang="en-CA" sz="1500" u="none" strike="noStrike" dirty="0">
                          <a:effectLst/>
                          <a:latin typeface="Verdana (본문)"/>
                        </a:rPr>
                        <a:t>Former </a:t>
                      </a:r>
                      <a:r>
                        <a:rPr lang="en-CA" sz="1500" u="none" strike="noStrike" dirty="0" err="1">
                          <a:effectLst/>
                          <a:latin typeface="Verdana (본문)"/>
                        </a:rPr>
                        <a:t>SLoCaT</a:t>
                      </a:r>
                      <a:r>
                        <a:rPr lang="en-CA" sz="1500" u="none" strike="noStrike" dirty="0">
                          <a:effectLst/>
                          <a:latin typeface="Verdana (본문)"/>
                        </a:rPr>
                        <a:t> </a:t>
                      </a:r>
                      <a:endParaRPr lang="en-CA" sz="1500" b="0" i="0" u="none" strike="noStrike" dirty="0">
                        <a:solidFill>
                          <a:srgbClr val="000000"/>
                        </a:solidFill>
                        <a:effectLst/>
                        <a:latin typeface="Verdana (본문)"/>
                      </a:endParaRPr>
                    </a:p>
                  </a:txBody>
                  <a:tcPr marL="5239" marR="5239" marT="6339" marB="0" anchor="ctr"/>
                </a:tc>
                <a:extLst>
                  <a:ext uri="{0D108BD9-81ED-4DB2-BD59-A6C34878D82A}">
                    <a16:rowId xmlns="" xmlns:a16="http://schemas.microsoft.com/office/drawing/2014/main" val="817684598"/>
                  </a:ext>
                </a:extLst>
              </a:tr>
            </a:tbl>
          </a:graphicData>
        </a:graphic>
      </p:graphicFrame>
      <p:sp>
        <p:nvSpPr>
          <p:cNvPr id="4" name="Footer Placeholder 3"/>
          <p:cNvSpPr>
            <a:spLocks noGrp="1"/>
          </p:cNvSpPr>
          <p:nvPr>
            <p:ph type="ftr" sz="quarter" idx="4294967295"/>
          </p:nvPr>
        </p:nvSpPr>
        <p:spPr>
          <a:xfrm>
            <a:off x="250824" y="6330777"/>
            <a:ext cx="8640763" cy="231775"/>
          </a:xfrm>
          <a:prstGeom prst="rect">
            <a:avLst/>
          </a:prstGeom>
        </p:spPr>
        <p:txBody>
          <a:bodyPr/>
          <a:lstStyle/>
          <a:p>
            <a:r>
              <a:rPr lang="nl-NL" sz="1000" dirty="0"/>
              <a:t>WCTRS General Assembly  -  Mumbai </a:t>
            </a:r>
            <a:r>
              <a:rPr lang="nl-NL" sz="1000" dirty="0" smtClean="0"/>
              <a:t>2019							</a:t>
            </a:r>
            <a:fld id="{A0FF48EE-E283-48DE-A76A-CCA1A28385D2}" type="slidenum">
              <a:rPr lang="nl-NL" sz="1000" smtClean="0"/>
              <a:t>43</a:t>
            </a:fld>
            <a:r>
              <a:rPr lang="nl-NL" sz="1000" dirty="0"/>
              <a:t>	</a:t>
            </a:r>
            <a:r>
              <a:rPr lang="nl-NL" dirty="0"/>
              <a:t>				</a:t>
            </a:r>
          </a:p>
          <a:p>
            <a:endParaRPr lang="nl-NL" dirty="0"/>
          </a:p>
        </p:txBody>
      </p:sp>
    </p:spTree>
    <p:extLst>
      <p:ext uri="{BB962C8B-B14F-4D97-AF65-F5344CB8AC3E}">
        <p14:creationId xmlns:p14="http://schemas.microsoft.com/office/powerpoint/2010/main" val="1512673307"/>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470539"/>
            <a:ext cx="7525593" cy="838200"/>
          </a:xfrm>
        </p:spPr>
        <p:txBody>
          <a:bodyPr/>
          <a:lstStyle/>
          <a:p>
            <a:pPr algn="ctr"/>
            <a:r>
              <a:rPr lang="en-CA" sz="3200" dirty="0">
                <a:solidFill>
                  <a:srgbClr val="00B050"/>
                </a:solidFill>
              </a:rPr>
              <a:t>Education - STC members</a:t>
            </a:r>
            <a:endParaRPr lang="nl-NL" sz="3200" dirty="0">
              <a:solidFill>
                <a:srgbClr val="00B05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67544" y="1895310"/>
            <a:ext cx="8208912" cy="6189515"/>
          </a:xfrm>
          <a:prstGeom prst="rect">
            <a:avLst/>
          </a:prstGeom>
        </p:spPr>
        <p:txBody>
          <a:bodyPr wrap="square">
            <a:spAutoFit/>
          </a:bodyPr>
          <a:lstStyle/>
          <a:p>
            <a:pPr>
              <a:lnSpc>
                <a:spcPct val="107000"/>
              </a:lnSpc>
              <a:spcAft>
                <a:spcPts val="800"/>
              </a:spcAft>
            </a:pPr>
            <a:r>
              <a:rPr lang="en-CA" sz="2800" b="1" dirty="0">
                <a:latin typeface="Times New Roman" panose="02020603050405020304" pitchFamily="18" charset="0"/>
                <a:ea typeface="Malgun Gothic" panose="020B0503020000020004" pitchFamily="34" charset="-127"/>
                <a:cs typeface="Times New Roman" panose="02020603050405020304" pitchFamily="18" charset="0"/>
              </a:rPr>
              <a:t>WCTRS-Young Initiatives: </a:t>
            </a:r>
          </a:p>
          <a:p>
            <a:pPr>
              <a:lnSpc>
                <a:spcPct val="107000"/>
              </a:lnSpc>
              <a:spcAft>
                <a:spcPts val="800"/>
              </a:spcAft>
            </a:pPr>
            <a:r>
              <a:rPr lang="en-CA" sz="2800" b="1" dirty="0">
                <a:latin typeface="Times New Roman" panose="02020603050405020304" pitchFamily="18" charset="0"/>
                <a:ea typeface="Malgun Gothic" panose="020B0503020000020004" pitchFamily="34" charset="-127"/>
                <a:cs typeface="Times New Roman" panose="02020603050405020304" pitchFamily="18" charset="0"/>
              </a:rPr>
              <a:t>	Laetitia </a:t>
            </a:r>
            <a:r>
              <a:rPr lang="en-CA" sz="2800" b="1" dirty="0" err="1">
                <a:latin typeface="Times New Roman" panose="02020603050405020304" pitchFamily="18" charset="0"/>
                <a:ea typeface="Malgun Gothic" panose="020B0503020000020004" pitchFamily="34" charset="-127"/>
                <a:cs typeface="Times New Roman" panose="02020603050405020304" pitchFamily="18" charset="0"/>
              </a:rPr>
              <a:t>Dablanc</a:t>
            </a:r>
            <a:r>
              <a:rPr lang="en-CA" sz="2800" b="1" dirty="0">
                <a:latin typeface="Times New Roman" panose="02020603050405020304" pitchFamily="18" charset="0"/>
                <a:ea typeface="Malgun Gothic" panose="020B0503020000020004" pitchFamily="34" charset="-127"/>
                <a:cs typeface="Times New Roman" panose="02020603050405020304" pitchFamily="18" charset="0"/>
              </a:rPr>
              <a:t>, </a:t>
            </a:r>
            <a:r>
              <a:rPr lang="en-CA" sz="2800" dirty="0">
                <a:latin typeface="Times New Roman" panose="02020603050405020304" pitchFamily="18" charset="0"/>
                <a:ea typeface="Malgun Gothic" panose="020B0503020000020004" pitchFamily="34" charset="-127"/>
                <a:cs typeface="Times New Roman" panose="02020603050405020304" pitchFamily="18" charset="0"/>
              </a:rPr>
              <a:t>IFSTTAR, France</a:t>
            </a:r>
          </a:p>
          <a:p>
            <a:pPr>
              <a:lnSpc>
                <a:spcPct val="107000"/>
              </a:lnSpc>
              <a:spcAft>
                <a:spcPts val="800"/>
              </a:spcAft>
            </a:pPr>
            <a:r>
              <a:rPr lang="en-CA" sz="2800" dirty="0">
                <a:latin typeface="Times New Roman" panose="02020603050405020304" pitchFamily="18" charset="0"/>
                <a:ea typeface="Malgun Gothic" panose="020B0503020000020004" pitchFamily="34" charset="-127"/>
                <a:cs typeface="Times New Roman" panose="02020603050405020304" pitchFamily="18" charset="0"/>
              </a:rPr>
              <a:t>	Advisor – Ali </a:t>
            </a:r>
            <a:r>
              <a:rPr lang="en-CA" sz="2800" dirty="0" err="1">
                <a:latin typeface="Times New Roman" panose="02020603050405020304" pitchFamily="18" charset="0"/>
                <a:ea typeface="Malgun Gothic" panose="020B0503020000020004" pitchFamily="34" charset="-127"/>
                <a:cs typeface="Times New Roman" panose="02020603050405020304" pitchFamily="18" charset="0"/>
              </a:rPr>
              <a:t>Huzayyin</a:t>
            </a:r>
            <a:r>
              <a:rPr lang="en-CA" sz="2800" dirty="0">
                <a:latin typeface="Times New Roman" panose="02020603050405020304" pitchFamily="18" charset="0"/>
                <a:ea typeface="Malgun Gothic" panose="020B0503020000020004" pitchFamily="34" charset="-127"/>
                <a:cs typeface="Times New Roman" panose="02020603050405020304" pitchFamily="18" charset="0"/>
              </a:rPr>
              <a:t>, Univ of Cairo, Egypt</a:t>
            </a:r>
          </a:p>
          <a:p>
            <a:pPr>
              <a:lnSpc>
                <a:spcPct val="107000"/>
              </a:lnSpc>
              <a:spcAft>
                <a:spcPts val="800"/>
              </a:spcAft>
            </a:pPr>
            <a:r>
              <a:rPr lang="en-CA" sz="2800" b="1" dirty="0">
                <a:latin typeface="Times New Roman" panose="02020603050405020304" pitchFamily="18" charset="0"/>
                <a:ea typeface="Malgun Gothic" panose="020B0503020000020004" pitchFamily="34" charset="-127"/>
                <a:cs typeface="Times New Roman" panose="02020603050405020304" pitchFamily="18" charset="0"/>
              </a:rPr>
              <a:t>Tasks to be negotiated:</a:t>
            </a:r>
          </a:p>
          <a:p>
            <a:pPr>
              <a:lnSpc>
                <a:spcPct val="107000"/>
              </a:lnSpc>
              <a:spcAft>
                <a:spcPts val="800"/>
              </a:spcAft>
            </a:pPr>
            <a:r>
              <a:rPr lang="en-CA" sz="2800" dirty="0">
                <a:latin typeface="Times New Roman" panose="02020603050405020304" pitchFamily="18" charset="0"/>
                <a:ea typeface="Malgun Gothic" panose="020B0503020000020004" pitchFamily="34" charset="-127"/>
                <a:cs typeface="Times New Roman" panose="02020603050405020304" pitchFamily="18" charset="0"/>
              </a:rPr>
              <a:t>Fusun Ulengin, </a:t>
            </a:r>
            <a:r>
              <a:rPr lang="en-CA" sz="2800" dirty="0" err="1">
                <a:latin typeface="Times New Roman" panose="02020603050405020304" pitchFamily="18" charset="0"/>
                <a:ea typeface="Malgun Gothic" panose="020B0503020000020004" pitchFamily="34" charset="-127"/>
                <a:cs typeface="Times New Roman" panose="02020603050405020304" pitchFamily="18" charset="0"/>
              </a:rPr>
              <a:t>Savanci</a:t>
            </a:r>
            <a:r>
              <a:rPr lang="en-CA" sz="2800" dirty="0">
                <a:latin typeface="Times New Roman" panose="02020603050405020304" pitchFamily="18" charset="0"/>
                <a:ea typeface="Malgun Gothic" panose="020B0503020000020004" pitchFamily="34" charset="-127"/>
                <a:cs typeface="Times New Roman" panose="02020603050405020304" pitchFamily="18" charset="0"/>
              </a:rPr>
              <a:t> Univ., Turkey</a:t>
            </a:r>
          </a:p>
          <a:p>
            <a:pPr>
              <a:lnSpc>
                <a:spcPct val="107000"/>
              </a:lnSpc>
              <a:spcAft>
                <a:spcPts val="800"/>
              </a:spcAft>
            </a:pPr>
            <a:r>
              <a:rPr lang="en-CA" sz="2800" dirty="0">
                <a:latin typeface="Times New Roman" panose="02020603050405020304" pitchFamily="18" charset="0"/>
                <a:ea typeface="Malgun Gothic" panose="020B0503020000020004" pitchFamily="34" charset="-127"/>
                <a:cs typeface="Times New Roman" panose="02020603050405020304" pitchFamily="18" charset="0"/>
              </a:rPr>
              <a:t>Rosario </a:t>
            </a:r>
            <a:r>
              <a:rPr lang="en-CA" sz="2800" dirty="0" err="1">
                <a:latin typeface="Times New Roman" panose="02020603050405020304" pitchFamily="18" charset="0"/>
                <a:ea typeface="Malgun Gothic" panose="020B0503020000020004" pitchFamily="34" charset="-127"/>
                <a:cs typeface="Times New Roman" panose="02020603050405020304" pitchFamily="18" charset="0"/>
              </a:rPr>
              <a:t>Macario</a:t>
            </a:r>
            <a:r>
              <a:rPr lang="en-CA" sz="2800" dirty="0">
                <a:latin typeface="Times New Roman" panose="02020603050405020304" pitchFamily="18" charset="0"/>
                <a:ea typeface="Malgun Gothic" panose="020B0503020000020004" pitchFamily="34" charset="-127"/>
                <a:cs typeface="Times New Roman" panose="02020603050405020304" pitchFamily="18" charset="0"/>
              </a:rPr>
              <a:t> – Distance Education</a:t>
            </a:r>
          </a:p>
          <a:p>
            <a:pPr>
              <a:lnSpc>
                <a:spcPct val="107000"/>
              </a:lnSpc>
              <a:spcAft>
                <a:spcPts val="800"/>
              </a:spcAft>
            </a:pPr>
            <a:endParaRPr lang="en-CA" sz="2800" dirty="0">
              <a:latin typeface="Times New Roman" panose="02020603050405020304" pitchFamily="18" charset="0"/>
              <a:ea typeface="Malgun Gothic" panose="020B0503020000020004" pitchFamily="34" charset="-127"/>
              <a:cs typeface="Times New Roman" panose="02020603050405020304" pitchFamily="18" charset="0"/>
            </a:endParaRPr>
          </a:p>
          <a:p>
            <a:pPr>
              <a:lnSpc>
                <a:spcPct val="107000"/>
              </a:lnSpc>
              <a:spcAft>
                <a:spcPts val="800"/>
              </a:spcAft>
            </a:pPr>
            <a:r>
              <a:rPr lang="en-CA" sz="2800" dirty="0">
                <a:latin typeface="Times New Roman" panose="02020603050405020304" pitchFamily="18" charset="0"/>
                <a:ea typeface="Malgun Gothic" panose="020B0503020000020004" pitchFamily="34" charset="-127"/>
                <a:cs typeface="Times New Roman" panose="02020603050405020304" pitchFamily="18" charset="0"/>
              </a:rPr>
              <a:t> </a:t>
            </a:r>
          </a:p>
          <a:p>
            <a:pPr>
              <a:lnSpc>
                <a:spcPct val="107000"/>
              </a:lnSpc>
              <a:spcAft>
                <a:spcPts val="800"/>
              </a:spcAft>
            </a:pPr>
            <a:endParaRPr lang="en-CA" sz="2800" dirty="0">
              <a:latin typeface="Times New Roman" panose="02020603050405020304" pitchFamily="18" charset="0"/>
              <a:ea typeface="Malgun Gothic" panose="020B0503020000020004" pitchFamily="34" charset="-127"/>
              <a:cs typeface="Times New Roman" panose="02020603050405020304" pitchFamily="18" charset="0"/>
            </a:endParaRPr>
          </a:p>
          <a:p>
            <a:pPr>
              <a:lnSpc>
                <a:spcPct val="107000"/>
              </a:lnSpc>
              <a:spcAft>
                <a:spcPts val="800"/>
              </a:spcAft>
            </a:pPr>
            <a:endParaRPr lang="en-CA" sz="2800" dirty="0">
              <a:latin typeface="Times New Roman" panose="02020603050405020304" pitchFamily="18" charset="0"/>
              <a:ea typeface="Malgun Gothic" panose="020B0503020000020004" pitchFamily="34" charset="-127"/>
              <a:cs typeface="Times New Roman" panose="02020603050405020304" pitchFamily="18" charset="0"/>
            </a:endParaRPr>
          </a:p>
          <a:p>
            <a:pPr>
              <a:lnSpc>
                <a:spcPct val="107000"/>
              </a:lnSpc>
              <a:spcAft>
                <a:spcPts val="800"/>
              </a:spcAft>
            </a:pPr>
            <a:r>
              <a:rPr lang="en-CA" sz="2800" dirty="0">
                <a:latin typeface="Times New Roman" panose="02020603050405020304" pitchFamily="18" charset="0"/>
                <a:ea typeface="Malgun Gothic" panose="020B0503020000020004" pitchFamily="34" charset="-127"/>
                <a:cs typeface="Times New Roman" panose="02020603050405020304" pitchFamily="18" charset="0"/>
              </a:rPr>
              <a:t>	</a:t>
            </a:r>
          </a:p>
        </p:txBody>
      </p:sp>
      <p:sp>
        <p:nvSpPr>
          <p:cNvPr id="4" name="Footer Placeholder 3"/>
          <p:cNvSpPr>
            <a:spLocks noGrp="1"/>
          </p:cNvSpPr>
          <p:nvPr>
            <p:ph type="ftr" sz="quarter" idx="4294967295"/>
          </p:nvPr>
        </p:nvSpPr>
        <p:spPr>
          <a:xfrm>
            <a:off x="250824" y="6437313"/>
            <a:ext cx="8640763" cy="231775"/>
          </a:xfrm>
          <a:prstGeom prst="rect">
            <a:avLst/>
          </a:prstGeom>
        </p:spPr>
        <p:txBody>
          <a:bodyPr/>
          <a:lstStyle/>
          <a:p>
            <a:r>
              <a:rPr lang="nl-NL" sz="1000" dirty="0"/>
              <a:t>WCTRS General Assembly  -  Mumbai 2019	</a:t>
            </a:r>
            <a:r>
              <a:rPr lang="nl-NL" sz="1000" dirty="0" smtClean="0"/>
              <a:t>						</a:t>
            </a:r>
            <a:fld id="{1863F7A7-5831-4057-B083-3714B9C42692}" type="slidenum">
              <a:rPr lang="nl-NL" sz="1000" smtClean="0"/>
              <a:t>44</a:t>
            </a:fld>
            <a:r>
              <a:rPr lang="nl-NL" sz="1000" dirty="0"/>
              <a:t>				</a:t>
            </a:r>
          </a:p>
          <a:p>
            <a:endParaRPr lang="nl-NL" dirty="0"/>
          </a:p>
        </p:txBody>
      </p:sp>
    </p:spTree>
    <p:extLst>
      <p:ext uri="{BB962C8B-B14F-4D97-AF65-F5344CB8AC3E}">
        <p14:creationId xmlns:p14="http://schemas.microsoft.com/office/powerpoint/2010/main" val="2544739804"/>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470539"/>
            <a:ext cx="7525593" cy="838200"/>
          </a:xfrm>
        </p:spPr>
        <p:txBody>
          <a:bodyPr/>
          <a:lstStyle/>
          <a:p>
            <a:pPr algn="ctr"/>
            <a:r>
              <a:rPr lang="en-CA" sz="3200" dirty="0">
                <a:solidFill>
                  <a:srgbClr val="00B050"/>
                </a:solidFill>
              </a:rPr>
              <a:t>STC: New Initiatives</a:t>
            </a:r>
            <a:endParaRPr lang="nl-NL" sz="3200" dirty="0">
              <a:solidFill>
                <a:srgbClr val="00B05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67544" y="1895310"/>
            <a:ext cx="8208912" cy="5492209"/>
          </a:xfrm>
          <a:prstGeom prst="rect">
            <a:avLst/>
          </a:prstGeom>
        </p:spPr>
        <p:txBody>
          <a:bodyPr wrap="square">
            <a:spAutoFit/>
          </a:bodyPr>
          <a:lstStyle/>
          <a:p>
            <a:pPr>
              <a:lnSpc>
                <a:spcPct val="107000"/>
              </a:lnSpc>
              <a:spcAft>
                <a:spcPts val="800"/>
              </a:spcAft>
            </a:pPr>
            <a:r>
              <a:rPr lang="en-CA" sz="2800" b="1"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Shaoxuan Liu,</a:t>
            </a:r>
            <a:r>
              <a:rPr lang="en-CA" sz="2800" b="1" dirty="0">
                <a:latin typeface="Times New Roman" panose="02020603050405020304" pitchFamily="18" charset="0"/>
                <a:ea typeface="Malgun Gothic" panose="020B0503020000020004" pitchFamily="34" charset="-127"/>
                <a:cs typeface="Times New Roman" panose="02020603050405020304" pitchFamily="18" charset="0"/>
              </a:rPr>
              <a:t> </a:t>
            </a:r>
            <a:r>
              <a:rPr lang="en-CA" sz="2800" dirty="0">
                <a:latin typeface="Times New Roman" panose="02020603050405020304" pitchFamily="18" charset="0"/>
                <a:ea typeface="Malgun Gothic" panose="020B0503020000020004" pitchFamily="34" charset="-127"/>
                <a:cs typeface="Times New Roman" panose="02020603050405020304" pitchFamily="18" charset="0"/>
              </a:rPr>
              <a:t>Director,</a:t>
            </a:r>
            <a:r>
              <a:rPr lang="en-CA" sz="2800" b="1" dirty="0">
                <a:latin typeface="Times New Roman" panose="02020603050405020304" pitchFamily="18" charset="0"/>
                <a:ea typeface="Malgun Gothic" panose="020B0503020000020004" pitchFamily="34" charset="-127"/>
                <a:cs typeface="Times New Roman" panose="02020603050405020304" pitchFamily="18" charset="0"/>
              </a:rPr>
              <a:t> </a:t>
            </a:r>
            <a:r>
              <a:rPr lang="en-CA" sz="2800" dirty="0">
                <a:latin typeface="Times New Roman" panose="02020603050405020304" pitchFamily="18" charset="0"/>
                <a:ea typeface="Malgun Gothic" panose="020B0503020000020004" pitchFamily="34" charset="-127"/>
                <a:cs typeface="Times New Roman" panose="02020603050405020304" pitchFamily="18" charset="0"/>
              </a:rPr>
              <a:t>NSCIIC Institute and 	MIT-Global 	Scale Network China</a:t>
            </a:r>
          </a:p>
          <a:p>
            <a:pPr>
              <a:lnSpc>
                <a:spcPct val="107000"/>
              </a:lnSpc>
              <a:spcAft>
                <a:spcPts val="800"/>
              </a:spcAft>
            </a:pPr>
            <a:endParaRPr lang="en-CA" sz="2800" b="1" dirty="0">
              <a:latin typeface="Times New Roman" panose="02020603050405020304" pitchFamily="18" charset="0"/>
              <a:ea typeface="Malgun Gothic" panose="020B0503020000020004" pitchFamily="34" charset="-127"/>
              <a:cs typeface="Times New Roman" panose="02020603050405020304" pitchFamily="18" charset="0"/>
            </a:endParaRPr>
          </a:p>
          <a:p>
            <a:pPr>
              <a:lnSpc>
                <a:spcPct val="107000"/>
              </a:lnSpc>
              <a:spcAft>
                <a:spcPts val="800"/>
              </a:spcAft>
            </a:pPr>
            <a:r>
              <a:rPr lang="en-CA" sz="2800" b="1"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a:t>
            </a:r>
            <a:r>
              <a:rPr lang="en-CA" sz="2800" b="1" dirty="0" err="1">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Haijun</a:t>
            </a:r>
            <a:r>
              <a:rPr lang="en-CA" sz="2800" b="1"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 Huang), </a:t>
            </a:r>
            <a:r>
              <a:rPr lang="en-CA" sz="2800" dirty="0">
                <a:latin typeface="Times New Roman" panose="02020603050405020304" pitchFamily="18" charset="0"/>
                <a:ea typeface="Malgun Gothic" panose="020B0503020000020004" pitchFamily="34" charset="-127"/>
                <a:cs typeface="Times New Roman" panose="02020603050405020304" pitchFamily="18" charset="0"/>
              </a:rPr>
              <a:t>VP – </a:t>
            </a:r>
            <a:r>
              <a:rPr lang="en-CA" sz="2800" dirty="0" err="1">
                <a:latin typeface="Times New Roman" panose="02020603050405020304" pitchFamily="18" charset="0"/>
                <a:ea typeface="Malgun Gothic" panose="020B0503020000020004" pitchFamily="34" charset="-127"/>
                <a:cs typeface="Times New Roman" panose="02020603050405020304" pitchFamily="18" charset="0"/>
              </a:rPr>
              <a:t>Beihang</a:t>
            </a:r>
            <a:r>
              <a:rPr lang="en-CA" sz="2800" dirty="0">
                <a:latin typeface="Times New Roman" panose="02020603050405020304" pitchFamily="18" charset="0"/>
                <a:ea typeface="Malgun Gothic" panose="020B0503020000020004" pitchFamily="34" charset="-127"/>
                <a:cs typeface="Times New Roman" panose="02020603050405020304" pitchFamily="18" charset="0"/>
              </a:rPr>
              <a:t> Univ., TP -Editor</a:t>
            </a:r>
            <a:endParaRPr lang="en-CA" sz="2800" b="1"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endParaRPr>
          </a:p>
          <a:p>
            <a:pPr>
              <a:lnSpc>
                <a:spcPct val="107000"/>
              </a:lnSpc>
              <a:spcAft>
                <a:spcPts val="800"/>
              </a:spcAft>
            </a:pPr>
            <a:endParaRPr lang="en-CA" sz="2800"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endParaRPr>
          </a:p>
          <a:p>
            <a:pPr>
              <a:lnSpc>
                <a:spcPct val="107000"/>
              </a:lnSpc>
              <a:spcAft>
                <a:spcPts val="800"/>
              </a:spcAft>
            </a:pPr>
            <a:endParaRPr lang="en-CA" sz="2800" dirty="0">
              <a:latin typeface="Times New Roman" panose="02020603050405020304" pitchFamily="18" charset="0"/>
              <a:ea typeface="Malgun Gothic" panose="020B0503020000020004" pitchFamily="34" charset="-127"/>
              <a:cs typeface="Times New Roman" panose="02020603050405020304" pitchFamily="18" charset="0"/>
            </a:endParaRPr>
          </a:p>
          <a:p>
            <a:pPr>
              <a:lnSpc>
                <a:spcPct val="107000"/>
              </a:lnSpc>
              <a:spcAft>
                <a:spcPts val="800"/>
              </a:spcAft>
            </a:pPr>
            <a:r>
              <a:rPr lang="en-CA" sz="2800" dirty="0">
                <a:latin typeface="Times New Roman" panose="02020603050405020304" pitchFamily="18" charset="0"/>
                <a:ea typeface="Malgun Gothic" panose="020B0503020000020004" pitchFamily="34" charset="-127"/>
                <a:cs typeface="Times New Roman" panose="02020603050405020304" pitchFamily="18" charset="0"/>
              </a:rPr>
              <a:t> </a:t>
            </a:r>
          </a:p>
          <a:p>
            <a:pPr>
              <a:lnSpc>
                <a:spcPct val="107000"/>
              </a:lnSpc>
              <a:spcAft>
                <a:spcPts val="800"/>
              </a:spcAft>
            </a:pPr>
            <a:endParaRPr lang="en-CA" sz="2800" dirty="0">
              <a:latin typeface="Times New Roman" panose="02020603050405020304" pitchFamily="18" charset="0"/>
              <a:ea typeface="Malgun Gothic" panose="020B0503020000020004" pitchFamily="34" charset="-127"/>
              <a:cs typeface="Times New Roman" panose="02020603050405020304" pitchFamily="18" charset="0"/>
            </a:endParaRPr>
          </a:p>
          <a:p>
            <a:pPr>
              <a:lnSpc>
                <a:spcPct val="107000"/>
              </a:lnSpc>
              <a:spcAft>
                <a:spcPts val="800"/>
              </a:spcAft>
            </a:pPr>
            <a:endParaRPr lang="en-CA" sz="2800" dirty="0">
              <a:latin typeface="Times New Roman" panose="02020603050405020304" pitchFamily="18" charset="0"/>
              <a:ea typeface="Malgun Gothic" panose="020B0503020000020004" pitchFamily="34" charset="-127"/>
              <a:cs typeface="Times New Roman" panose="02020603050405020304" pitchFamily="18" charset="0"/>
            </a:endParaRPr>
          </a:p>
          <a:p>
            <a:pPr>
              <a:lnSpc>
                <a:spcPct val="107000"/>
              </a:lnSpc>
              <a:spcAft>
                <a:spcPts val="800"/>
              </a:spcAft>
            </a:pPr>
            <a:r>
              <a:rPr lang="en-CA" sz="2800" dirty="0">
                <a:latin typeface="Times New Roman" panose="02020603050405020304" pitchFamily="18" charset="0"/>
                <a:ea typeface="Malgun Gothic" panose="020B0503020000020004" pitchFamily="34" charset="-127"/>
                <a:cs typeface="Times New Roman" panose="02020603050405020304" pitchFamily="18" charset="0"/>
              </a:rPr>
              <a:t>	</a:t>
            </a:r>
          </a:p>
        </p:txBody>
      </p:sp>
      <p:sp>
        <p:nvSpPr>
          <p:cNvPr id="4" name="Footer Placeholder 3"/>
          <p:cNvSpPr>
            <a:spLocks noGrp="1"/>
          </p:cNvSpPr>
          <p:nvPr>
            <p:ph type="ftr" sz="quarter" idx="4294967295"/>
          </p:nvPr>
        </p:nvSpPr>
        <p:spPr>
          <a:xfrm>
            <a:off x="250824" y="6313021"/>
            <a:ext cx="8640763" cy="356339"/>
          </a:xfrm>
          <a:prstGeom prst="rect">
            <a:avLst/>
          </a:prstGeom>
        </p:spPr>
        <p:txBody>
          <a:bodyPr/>
          <a:lstStyle/>
          <a:p>
            <a:r>
              <a:rPr lang="nl-NL" sz="1000" dirty="0"/>
              <a:t>WCTRS General Assembly  -  Mumbai 2019</a:t>
            </a:r>
            <a:r>
              <a:rPr lang="nl-NL" dirty="0"/>
              <a:t>	</a:t>
            </a:r>
            <a:r>
              <a:rPr lang="nl-NL" dirty="0" smtClean="0"/>
              <a:t>						</a:t>
            </a:r>
            <a:fld id="{E7900557-92CA-4BBB-9B11-1455FF40D73C}" type="slidenum">
              <a:rPr lang="nl-NL" sz="1000" smtClean="0"/>
              <a:t>45</a:t>
            </a:fld>
            <a:r>
              <a:rPr lang="nl-NL" dirty="0" smtClean="0"/>
              <a:t>	</a:t>
            </a:r>
            <a:r>
              <a:rPr lang="nl-NL" dirty="0"/>
              <a:t>			</a:t>
            </a:r>
          </a:p>
        </p:txBody>
      </p:sp>
    </p:spTree>
    <p:extLst>
      <p:ext uri="{BB962C8B-B14F-4D97-AF65-F5344CB8AC3E}">
        <p14:creationId xmlns:p14="http://schemas.microsoft.com/office/powerpoint/2010/main" val="404233692"/>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488950"/>
            <a:ext cx="7525593" cy="838200"/>
          </a:xfrm>
        </p:spPr>
        <p:txBody>
          <a:bodyPr/>
          <a:lstStyle/>
          <a:p>
            <a:pPr algn="ctr"/>
            <a:r>
              <a:rPr lang="it-IT" sz="3200" dirty="0"/>
              <a:t>Membership and Marketing</a:t>
            </a:r>
            <a:endParaRPr lang="nl-NL" sz="3200" dirty="0">
              <a:latin typeface="Times New Roman" panose="02020603050405020304" pitchFamily="18" charset="0"/>
              <a:cs typeface="Times New Roman" panose="02020603050405020304" pitchFamily="18" charset="0"/>
            </a:endParaRPr>
          </a:p>
        </p:txBody>
      </p:sp>
      <p:sp>
        <p:nvSpPr>
          <p:cNvPr id="4" name="직사각형 3">
            <a:extLst>
              <a:ext uri="{FF2B5EF4-FFF2-40B4-BE49-F238E27FC236}">
                <a16:creationId xmlns="" xmlns:a16="http://schemas.microsoft.com/office/drawing/2014/main" id="{2025510A-6620-4AB6-8389-258780D964F4}"/>
              </a:ext>
            </a:extLst>
          </p:cNvPr>
          <p:cNvSpPr/>
          <p:nvPr/>
        </p:nvSpPr>
        <p:spPr>
          <a:xfrm>
            <a:off x="323528" y="5348703"/>
            <a:ext cx="8496944" cy="816601"/>
          </a:xfrm>
          <a:prstGeom prst="rect">
            <a:avLst/>
          </a:prstGeom>
        </p:spPr>
        <p:txBody>
          <a:bodyPr wrap="square">
            <a:spAutoFit/>
          </a:bodyPr>
          <a:lstStyle/>
          <a:p>
            <a:pPr>
              <a:lnSpc>
                <a:spcPct val="107000"/>
              </a:lnSpc>
              <a:spcAft>
                <a:spcPts val="800"/>
              </a:spcAft>
            </a:pPr>
            <a:r>
              <a:rPr lang="it-IT" sz="1500" b="1" dirty="0">
                <a:latin typeface="+mn-lt"/>
                <a:ea typeface="맑은 고딕" panose="020B0503020000020004" pitchFamily="50" charset="-127"/>
                <a:cs typeface="Times New Roman" panose="02020603050405020304" pitchFamily="18" charset="0"/>
              </a:rPr>
              <a:t>Organizational Membership drive:</a:t>
            </a:r>
            <a:r>
              <a:rPr lang="it-IT" sz="1500" dirty="0">
                <a:latin typeface="+mn-lt"/>
                <a:ea typeface="맑은 고딕" panose="020B0503020000020004" pitchFamily="50" charset="-127"/>
                <a:cs typeface="Times New Roman" panose="02020603050405020304" pitchFamily="18" charset="0"/>
              </a:rPr>
              <a:t>  All STC/SCC members are responsible, administrative support by Secretary General (Greg Marsden), President (Tae Oum) and the immediate past president (Yoshi Hayashi).</a:t>
            </a:r>
            <a:endParaRPr lang="en-CA" sz="1500" dirty="0">
              <a:effectLst/>
              <a:latin typeface="+mn-lt"/>
              <a:ea typeface="맑은 고딕" panose="020B0503020000020004" pitchFamily="50" charset="-127"/>
              <a:cs typeface="Times New Roman" panose="02020603050405020304" pitchFamily="18" charset="0"/>
            </a:endParaRPr>
          </a:p>
        </p:txBody>
      </p:sp>
      <p:graphicFrame>
        <p:nvGraphicFramePr>
          <p:cNvPr id="5" name="표 4">
            <a:extLst>
              <a:ext uri="{FF2B5EF4-FFF2-40B4-BE49-F238E27FC236}">
                <a16:creationId xmlns="" xmlns:a16="http://schemas.microsoft.com/office/drawing/2014/main" id="{4EA0A990-A975-4C8C-B78B-4D8AF0915467}"/>
              </a:ext>
            </a:extLst>
          </p:cNvPr>
          <p:cNvGraphicFramePr>
            <a:graphicFrameLocks noGrp="1"/>
          </p:cNvGraphicFramePr>
          <p:nvPr>
            <p:extLst/>
          </p:nvPr>
        </p:nvGraphicFramePr>
        <p:xfrm>
          <a:off x="395536" y="1601011"/>
          <a:ext cx="8398660" cy="4573577"/>
        </p:xfrm>
        <a:graphic>
          <a:graphicData uri="http://schemas.openxmlformats.org/drawingml/2006/table">
            <a:tbl>
              <a:tblPr firstRow="1" firstCol="1">
                <a:tableStyleId>{93296810-A885-4BE3-A3E7-6D5BEEA58F35}</a:tableStyleId>
              </a:tblPr>
              <a:tblGrid>
                <a:gridCol w="2198149">
                  <a:extLst>
                    <a:ext uri="{9D8B030D-6E8A-4147-A177-3AD203B41FA5}">
                      <a16:colId xmlns="" xmlns:a16="http://schemas.microsoft.com/office/drawing/2014/main" val="3383984717"/>
                    </a:ext>
                  </a:extLst>
                </a:gridCol>
                <a:gridCol w="2515085">
                  <a:extLst>
                    <a:ext uri="{9D8B030D-6E8A-4147-A177-3AD203B41FA5}">
                      <a16:colId xmlns="" xmlns:a16="http://schemas.microsoft.com/office/drawing/2014/main" val="2624021667"/>
                    </a:ext>
                  </a:extLst>
                </a:gridCol>
                <a:gridCol w="3685426">
                  <a:extLst>
                    <a:ext uri="{9D8B030D-6E8A-4147-A177-3AD203B41FA5}">
                      <a16:colId xmlns="" xmlns:a16="http://schemas.microsoft.com/office/drawing/2014/main" val="1961273324"/>
                    </a:ext>
                  </a:extLst>
                </a:gridCol>
              </a:tblGrid>
              <a:tr h="239408">
                <a:tc>
                  <a:txBody>
                    <a:bodyPr/>
                    <a:lstStyle/>
                    <a:p>
                      <a:pPr algn="ctr" fontAlgn="b"/>
                      <a:r>
                        <a:rPr lang="en-CA" sz="1500" u="none" strike="noStrike" dirty="0">
                          <a:effectLst/>
                        </a:rPr>
                        <a:t>Region </a:t>
                      </a:r>
                      <a:endParaRPr lang="en-CA" sz="1500" b="0" i="0" u="none" strike="noStrike" dirty="0">
                        <a:solidFill>
                          <a:srgbClr val="000000"/>
                        </a:solidFill>
                        <a:effectLst/>
                        <a:latin typeface="+mn-lt"/>
                      </a:endParaRPr>
                    </a:p>
                  </a:txBody>
                  <a:tcPr marL="5239" marR="5239" marT="6339" marB="0" anchor="ctr"/>
                </a:tc>
                <a:tc>
                  <a:txBody>
                    <a:bodyPr/>
                    <a:lstStyle/>
                    <a:p>
                      <a:pPr algn="ctr" fontAlgn="b"/>
                      <a:r>
                        <a:rPr lang="en-CA" sz="1500" u="none" strike="noStrike">
                          <a:effectLst/>
                        </a:rPr>
                        <a:t>Name </a:t>
                      </a:r>
                      <a:endParaRPr lang="en-CA" sz="1500" b="0" i="0" u="none" strike="noStrike">
                        <a:solidFill>
                          <a:srgbClr val="000000"/>
                        </a:solidFill>
                        <a:effectLst/>
                        <a:latin typeface="+mn-lt"/>
                      </a:endParaRPr>
                    </a:p>
                  </a:txBody>
                  <a:tcPr marL="5239" marR="5239" marT="6339" marB="0" anchor="ctr"/>
                </a:tc>
                <a:tc>
                  <a:txBody>
                    <a:bodyPr/>
                    <a:lstStyle/>
                    <a:p>
                      <a:pPr algn="ctr" fontAlgn="b"/>
                      <a:r>
                        <a:rPr lang="en-CA" sz="1500" u="none" strike="noStrike">
                          <a:effectLst/>
                        </a:rPr>
                        <a:t>Affiliation </a:t>
                      </a:r>
                      <a:endParaRPr lang="en-CA" sz="1500" b="0" i="0" u="none" strike="noStrike">
                        <a:solidFill>
                          <a:srgbClr val="000000"/>
                        </a:solidFill>
                        <a:effectLst/>
                        <a:latin typeface="+mn-lt"/>
                      </a:endParaRPr>
                    </a:p>
                  </a:txBody>
                  <a:tcPr marL="5239" marR="5239" marT="6339" marB="0" anchor="ctr"/>
                </a:tc>
                <a:extLst>
                  <a:ext uri="{0D108BD9-81ED-4DB2-BD59-A6C34878D82A}">
                    <a16:rowId xmlns="" xmlns:a16="http://schemas.microsoft.com/office/drawing/2014/main" val="1914215891"/>
                  </a:ext>
                </a:extLst>
              </a:tr>
              <a:tr h="264867">
                <a:tc>
                  <a:txBody>
                    <a:bodyPr/>
                    <a:lstStyle/>
                    <a:p>
                      <a:pPr algn="ctr" fontAlgn="ctr"/>
                      <a:r>
                        <a:rPr lang="it-IT" sz="1500" u="none" strike="noStrike" dirty="0">
                          <a:effectLst/>
                        </a:rPr>
                        <a:t>China</a:t>
                      </a:r>
                      <a:endParaRPr lang="it-IT" sz="1500" b="0" i="0" u="none" strike="noStrike" dirty="0">
                        <a:solidFill>
                          <a:srgbClr val="000000"/>
                        </a:solidFill>
                        <a:effectLst/>
                        <a:latin typeface="+mn-lt"/>
                      </a:endParaRPr>
                    </a:p>
                  </a:txBody>
                  <a:tcPr marL="5239" marR="5239" marT="6339" marB="0" anchor="ctr"/>
                </a:tc>
                <a:tc>
                  <a:txBody>
                    <a:bodyPr/>
                    <a:lstStyle/>
                    <a:p>
                      <a:pPr algn="ctr" fontAlgn="b"/>
                      <a:r>
                        <a:rPr lang="en-CA" sz="1500" b="1" u="none" strike="noStrike" dirty="0" err="1">
                          <a:effectLst/>
                        </a:rPr>
                        <a:t>Haixiao</a:t>
                      </a:r>
                      <a:r>
                        <a:rPr lang="en-CA" sz="1500" b="1" u="none" strike="noStrike" dirty="0">
                          <a:effectLst/>
                        </a:rPr>
                        <a:t> Pan</a:t>
                      </a:r>
                      <a:endParaRPr lang="en-CA" sz="1500" b="1" i="0" u="none" strike="noStrike" dirty="0">
                        <a:solidFill>
                          <a:srgbClr val="000000"/>
                        </a:solidFill>
                        <a:effectLst/>
                        <a:latin typeface="+mn-lt"/>
                      </a:endParaRPr>
                    </a:p>
                  </a:txBody>
                  <a:tcPr marL="5239" marR="5239" marT="6339" marB="0" anchor="ctr"/>
                </a:tc>
                <a:tc>
                  <a:txBody>
                    <a:bodyPr/>
                    <a:lstStyle/>
                    <a:p>
                      <a:pPr algn="ctr" fontAlgn="b"/>
                      <a:r>
                        <a:rPr lang="en-CA" sz="1500" u="none" strike="noStrike" dirty="0" err="1">
                          <a:effectLst/>
                        </a:rPr>
                        <a:t>Tongji</a:t>
                      </a:r>
                      <a:r>
                        <a:rPr lang="en-CA" sz="1500" u="none" strike="noStrike" dirty="0">
                          <a:effectLst/>
                        </a:rPr>
                        <a:t> University, Shanghai, China</a:t>
                      </a:r>
                      <a:endParaRPr lang="en-CA" sz="1500" b="0" i="0" u="none" strike="noStrike" dirty="0">
                        <a:solidFill>
                          <a:srgbClr val="000000"/>
                        </a:solidFill>
                        <a:effectLst/>
                        <a:latin typeface="+mn-lt"/>
                      </a:endParaRPr>
                    </a:p>
                  </a:txBody>
                  <a:tcPr marL="5239" marR="5239" marT="6339" marB="0" anchor="ctr"/>
                </a:tc>
                <a:extLst>
                  <a:ext uri="{0D108BD9-81ED-4DB2-BD59-A6C34878D82A}">
                    <a16:rowId xmlns="" xmlns:a16="http://schemas.microsoft.com/office/drawing/2014/main" val="1667062776"/>
                  </a:ext>
                </a:extLst>
              </a:tr>
              <a:tr h="656886">
                <a:tc>
                  <a:txBody>
                    <a:bodyPr/>
                    <a:lstStyle/>
                    <a:p>
                      <a:pPr algn="ctr" fontAlgn="b"/>
                      <a:r>
                        <a:rPr lang="en-CA" sz="1500" u="none" strike="noStrike">
                          <a:effectLst/>
                        </a:rPr>
                        <a:t>India</a:t>
                      </a:r>
                      <a:endParaRPr lang="en-CA" sz="1500" b="0" i="0" u="none" strike="noStrike">
                        <a:solidFill>
                          <a:srgbClr val="000000"/>
                        </a:solidFill>
                        <a:effectLst/>
                        <a:latin typeface="+mn-lt"/>
                      </a:endParaRPr>
                    </a:p>
                  </a:txBody>
                  <a:tcPr marL="5239" marR="5239" marT="6339" marB="0" anchor="ctr"/>
                </a:tc>
                <a:tc>
                  <a:txBody>
                    <a:bodyPr/>
                    <a:lstStyle/>
                    <a:p>
                      <a:pPr algn="ctr" fontAlgn="ctr"/>
                      <a:r>
                        <a:rPr lang="en-CA" sz="1500" b="1" u="none" strike="noStrike" dirty="0">
                          <a:solidFill>
                            <a:srgbClr val="0066FF"/>
                          </a:solidFill>
                          <a:effectLst/>
                        </a:rPr>
                        <a:t>Ashish</a:t>
                      </a:r>
                      <a:r>
                        <a:rPr lang="en-CA" sz="1500" b="1" u="none" strike="noStrike" baseline="0" dirty="0">
                          <a:solidFill>
                            <a:srgbClr val="0066FF"/>
                          </a:solidFill>
                          <a:effectLst/>
                        </a:rPr>
                        <a:t> Verma</a:t>
                      </a:r>
                      <a:endParaRPr lang="en-CA" sz="1500" b="1" u="none" strike="noStrike" dirty="0">
                        <a:solidFill>
                          <a:srgbClr val="0066FF"/>
                        </a:solidFill>
                        <a:effectLst/>
                      </a:endParaRPr>
                    </a:p>
                    <a:p>
                      <a:pPr algn="ctr" fontAlgn="ctr"/>
                      <a:r>
                        <a:rPr lang="en-CA" sz="1500" b="1" u="none" strike="noStrike" dirty="0">
                          <a:solidFill>
                            <a:srgbClr val="0066FF"/>
                          </a:solidFill>
                          <a:effectLst/>
                        </a:rPr>
                        <a:t>(Gopal Patil)</a:t>
                      </a:r>
                    </a:p>
                    <a:p>
                      <a:pPr algn="ctr" fontAlgn="ctr"/>
                      <a:endParaRPr lang="en-CA" sz="1500" b="1" i="0" u="none" strike="noStrike" dirty="0">
                        <a:solidFill>
                          <a:srgbClr val="0066FF"/>
                        </a:solidFill>
                        <a:effectLst/>
                        <a:latin typeface="+mn-lt"/>
                      </a:endParaRPr>
                    </a:p>
                  </a:txBody>
                  <a:tcPr marL="5239" marR="5239" marT="6339" marB="0" anchor="ctr"/>
                </a:tc>
                <a:tc>
                  <a:txBody>
                    <a:bodyPr/>
                    <a:lstStyle/>
                    <a:p>
                      <a:pPr algn="ctr" fontAlgn="ctr"/>
                      <a:r>
                        <a:rPr lang="en-CA" sz="1500" u="none" strike="noStrike" dirty="0">
                          <a:effectLst/>
                        </a:rPr>
                        <a:t>IIS-</a:t>
                      </a:r>
                      <a:r>
                        <a:rPr lang="en-CA" sz="1500" u="none" strike="noStrike" dirty="0" err="1">
                          <a:effectLst/>
                        </a:rPr>
                        <a:t>Amadabhad</a:t>
                      </a:r>
                      <a:r>
                        <a:rPr lang="en-CA" sz="1500" u="none" strike="noStrike" baseline="0" dirty="0">
                          <a:effectLst/>
                        </a:rPr>
                        <a:t> (IIT-Bombay)</a:t>
                      </a:r>
                      <a:r>
                        <a:rPr lang="en-CA" sz="1500" u="none" strike="noStrike" dirty="0">
                          <a:effectLst/>
                        </a:rPr>
                        <a:t>, India</a:t>
                      </a:r>
                      <a:endParaRPr lang="en-CA" sz="1500" b="0" i="0" u="none" strike="noStrike" dirty="0">
                        <a:solidFill>
                          <a:srgbClr val="000000"/>
                        </a:solidFill>
                        <a:effectLst/>
                        <a:latin typeface="+mn-lt"/>
                      </a:endParaRPr>
                    </a:p>
                  </a:txBody>
                  <a:tcPr marL="5239" marR="5239" marT="6339" marB="0" anchor="ctr"/>
                </a:tc>
                <a:extLst>
                  <a:ext uri="{0D108BD9-81ED-4DB2-BD59-A6C34878D82A}">
                    <a16:rowId xmlns="" xmlns:a16="http://schemas.microsoft.com/office/drawing/2014/main" val="2906492940"/>
                  </a:ext>
                </a:extLst>
              </a:tr>
              <a:tr h="264867">
                <a:tc>
                  <a:txBody>
                    <a:bodyPr/>
                    <a:lstStyle/>
                    <a:p>
                      <a:pPr algn="ctr" fontAlgn="b"/>
                      <a:r>
                        <a:rPr lang="en-CA" sz="1500" u="none" strike="noStrike">
                          <a:effectLst/>
                        </a:rPr>
                        <a:t>Korea</a:t>
                      </a:r>
                      <a:endParaRPr lang="en-CA" sz="1500" b="0" i="0" u="none" strike="noStrike">
                        <a:solidFill>
                          <a:srgbClr val="000000"/>
                        </a:solidFill>
                        <a:effectLst/>
                        <a:latin typeface="+mn-lt"/>
                      </a:endParaRPr>
                    </a:p>
                  </a:txBody>
                  <a:tcPr marL="5239" marR="5239" marT="6339" marB="0" anchor="ctr"/>
                </a:tc>
                <a:tc>
                  <a:txBody>
                    <a:bodyPr/>
                    <a:lstStyle/>
                    <a:p>
                      <a:pPr algn="ctr" fontAlgn="ctr"/>
                      <a:r>
                        <a:rPr lang="it-IT" sz="1500" b="1" u="none" strike="noStrike" dirty="0">
                          <a:effectLst/>
                        </a:rPr>
                        <a:t>JaeHak Oh</a:t>
                      </a:r>
                      <a:endParaRPr lang="it-IT" sz="1500" b="1" i="0" u="none" strike="noStrike" dirty="0">
                        <a:solidFill>
                          <a:srgbClr val="000000"/>
                        </a:solidFill>
                        <a:effectLst/>
                        <a:latin typeface="+mn-lt"/>
                      </a:endParaRPr>
                    </a:p>
                  </a:txBody>
                  <a:tcPr marL="5239" marR="5239" marT="6339" marB="0" anchor="ctr"/>
                </a:tc>
                <a:tc>
                  <a:txBody>
                    <a:bodyPr/>
                    <a:lstStyle/>
                    <a:p>
                      <a:pPr algn="ctr" fontAlgn="b"/>
                      <a:r>
                        <a:rPr lang="en-CA" sz="1500" u="none" strike="noStrike" dirty="0">
                          <a:effectLst/>
                        </a:rPr>
                        <a:t>Korea Transport Institute, Korea</a:t>
                      </a:r>
                      <a:endParaRPr lang="en-CA" sz="1500" b="0" i="0" u="none" strike="noStrike" dirty="0">
                        <a:solidFill>
                          <a:srgbClr val="000000"/>
                        </a:solidFill>
                        <a:effectLst/>
                        <a:latin typeface="+mn-lt"/>
                      </a:endParaRPr>
                    </a:p>
                  </a:txBody>
                  <a:tcPr marL="5239" marR="5239" marT="6339" marB="0" anchor="ctr"/>
                </a:tc>
                <a:extLst>
                  <a:ext uri="{0D108BD9-81ED-4DB2-BD59-A6C34878D82A}">
                    <a16:rowId xmlns="" xmlns:a16="http://schemas.microsoft.com/office/drawing/2014/main" val="4116763984"/>
                  </a:ext>
                </a:extLst>
              </a:tr>
              <a:tr h="439929">
                <a:tc>
                  <a:txBody>
                    <a:bodyPr/>
                    <a:lstStyle/>
                    <a:p>
                      <a:pPr algn="ctr" fontAlgn="b"/>
                      <a:r>
                        <a:rPr lang="en-CA" sz="1500" u="none" strike="noStrike" dirty="0">
                          <a:effectLst/>
                        </a:rPr>
                        <a:t>Japan and </a:t>
                      </a:r>
                      <a:br>
                        <a:rPr lang="en-CA" sz="1500" u="none" strike="noStrike" dirty="0">
                          <a:effectLst/>
                        </a:rPr>
                      </a:br>
                      <a:r>
                        <a:rPr lang="en-CA" sz="1500" u="none" strike="noStrike" dirty="0">
                          <a:effectLst/>
                        </a:rPr>
                        <a:t>the Rest of Asia </a:t>
                      </a:r>
                      <a:endParaRPr lang="en-CA" sz="1500" b="0" i="0" u="none" strike="noStrike" dirty="0">
                        <a:solidFill>
                          <a:srgbClr val="000000"/>
                        </a:solidFill>
                        <a:effectLst/>
                        <a:latin typeface="+mn-lt"/>
                      </a:endParaRPr>
                    </a:p>
                  </a:txBody>
                  <a:tcPr marL="5239" marR="5239" marT="6339" marB="0" anchor="ctr"/>
                </a:tc>
                <a:tc>
                  <a:txBody>
                    <a:bodyPr/>
                    <a:lstStyle/>
                    <a:p>
                      <a:pPr algn="ctr" fontAlgn="ctr"/>
                      <a:r>
                        <a:rPr lang="it-IT" sz="1500" b="1" u="none" strike="noStrike" dirty="0">
                          <a:solidFill>
                            <a:srgbClr val="0066FF"/>
                          </a:solidFill>
                          <a:effectLst/>
                        </a:rPr>
                        <a:t>Shinya Hanaoka</a:t>
                      </a:r>
                      <a:endParaRPr lang="it-IT" sz="1500" b="1" i="0" u="none" strike="noStrike" dirty="0">
                        <a:solidFill>
                          <a:srgbClr val="0066FF"/>
                        </a:solidFill>
                        <a:effectLst/>
                        <a:latin typeface="+mn-lt"/>
                      </a:endParaRPr>
                    </a:p>
                  </a:txBody>
                  <a:tcPr marL="5239" marR="5239" marT="6339" marB="0" anchor="ctr"/>
                </a:tc>
                <a:tc>
                  <a:txBody>
                    <a:bodyPr/>
                    <a:lstStyle/>
                    <a:p>
                      <a:pPr algn="ctr" fontAlgn="b"/>
                      <a:r>
                        <a:rPr lang="en-CA" sz="1500" u="none" strike="noStrike" dirty="0">
                          <a:effectLst/>
                        </a:rPr>
                        <a:t>Tokyo Institute of Technology, Japan </a:t>
                      </a:r>
                      <a:endParaRPr lang="en-CA" sz="1500" b="0" i="0" u="none" strike="noStrike" dirty="0">
                        <a:solidFill>
                          <a:srgbClr val="000000"/>
                        </a:solidFill>
                        <a:effectLst/>
                        <a:latin typeface="+mn-lt"/>
                      </a:endParaRPr>
                    </a:p>
                  </a:txBody>
                  <a:tcPr marL="5239" marR="5239" marT="6339" marB="0" anchor="ctr"/>
                </a:tc>
                <a:extLst>
                  <a:ext uri="{0D108BD9-81ED-4DB2-BD59-A6C34878D82A}">
                    <a16:rowId xmlns="" xmlns:a16="http://schemas.microsoft.com/office/drawing/2014/main" val="119670924"/>
                  </a:ext>
                </a:extLst>
              </a:tr>
              <a:tr h="264867">
                <a:tc>
                  <a:txBody>
                    <a:bodyPr/>
                    <a:lstStyle/>
                    <a:p>
                      <a:pPr algn="ctr" fontAlgn="b"/>
                      <a:r>
                        <a:rPr lang="en-CA" sz="1500" u="none" strike="noStrike" dirty="0">
                          <a:effectLst/>
                          <a:latin typeface="Verdana (본문)"/>
                        </a:rPr>
                        <a:t>USA</a:t>
                      </a:r>
                      <a:r>
                        <a:rPr lang="en-CA" sz="1500" u="none" strike="noStrike" dirty="0">
                          <a:effectLst/>
                        </a:rPr>
                        <a:t> </a:t>
                      </a:r>
                      <a:endParaRPr lang="en-CA" sz="1500" b="0" i="0" u="none" strike="noStrike" dirty="0">
                        <a:solidFill>
                          <a:srgbClr val="000000"/>
                        </a:solidFill>
                        <a:effectLst/>
                        <a:latin typeface="+mn-lt"/>
                      </a:endParaRPr>
                    </a:p>
                  </a:txBody>
                  <a:tcPr marL="5239" marR="5239" marT="6339" marB="0" anchor="ctr"/>
                </a:tc>
                <a:tc>
                  <a:txBody>
                    <a:bodyPr/>
                    <a:lstStyle/>
                    <a:p>
                      <a:pPr algn="ctr" fontAlgn="ctr"/>
                      <a:r>
                        <a:rPr lang="it-IT" sz="1500" b="1" u="none" strike="noStrike" dirty="0">
                          <a:effectLst/>
                        </a:rPr>
                        <a:t>Jonathan Gifford </a:t>
                      </a:r>
                      <a:endParaRPr lang="it-IT" sz="1500" b="1" i="0" u="none" strike="noStrike" dirty="0">
                        <a:solidFill>
                          <a:srgbClr val="000000"/>
                        </a:solidFill>
                        <a:effectLst/>
                        <a:latin typeface="+mn-lt"/>
                      </a:endParaRPr>
                    </a:p>
                  </a:txBody>
                  <a:tcPr marL="5239" marR="5239" marT="6339" marB="0" anchor="ctr"/>
                </a:tc>
                <a:tc>
                  <a:txBody>
                    <a:bodyPr/>
                    <a:lstStyle/>
                    <a:p>
                      <a:pPr algn="ctr" fontAlgn="b"/>
                      <a:r>
                        <a:rPr lang="en-CA" sz="1500" u="none" strike="noStrike" dirty="0">
                          <a:effectLst/>
                        </a:rPr>
                        <a:t>George Mason University, USA</a:t>
                      </a:r>
                      <a:endParaRPr lang="en-CA" sz="1500" b="0" i="0" u="none" strike="noStrike" dirty="0">
                        <a:solidFill>
                          <a:srgbClr val="000000"/>
                        </a:solidFill>
                        <a:effectLst/>
                        <a:latin typeface="+mn-lt"/>
                      </a:endParaRPr>
                    </a:p>
                  </a:txBody>
                  <a:tcPr marL="5239" marR="5239" marT="6339" marB="0" anchor="ctr"/>
                </a:tc>
                <a:extLst>
                  <a:ext uri="{0D108BD9-81ED-4DB2-BD59-A6C34878D82A}">
                    <a16:rowId xmlns="" xmlns:a16="http://schemas.microsoft.com/office/drawing/2014/main" val="1988250109"/>
                  </a:ext>
                </a:extLst>
              </a:tr>
              <a:tr h="264867">
                <a:tc>
                  <a:txBody>
                    <a:bodyPr/>
                    <a:lstStyle/>
                    <a:p>
                      <a:pPr algn="ctr" fontAlgn="b"/>
                      <a:r>
                        <a:rPr lang="en-CA" sz="1500" u="none" strike="noStrike" dirty="0">
                          <a:effectLst/>
                        </a:rPr>
                        <a:t>Canada </a:t>
                      </a:r>
                      <a:endParaRPr lang="en-CA" sz="1500" b="0" i="0" u="none" strike="noStrike" dirty="0">
                        <a:solidFill>
                          <a:srgbClr val="000000"/>
                        </a:solidFill>
                        <a:effectLst/>
                        <a:latin typeface="+mn-lt"/>
                      </a:endParaRPr>
                    </a:p>
                  </a:txBody>
                  <a:tcPr marL="5239" marR="5239" marT="6339" marB="0" anchor="ctr"/>
                </a:tc>
                <a:tc>
                  <a:txBody>
                    <a:bodyPr/>
                    <a:lstStyle/>
                    <a:p>
                      <a:pPr algn="ctr" fontAlgn="ctr"/>
                      <a:r>
                        <a:rPr lang="it-IT" sz="1500" b="1" u="none" strike="noStrike" dirty="0">
                          <a:solidFill>
                            <a:srgbClr val="0066FF"/>
                          </a:solidFill>
                          <a:effectLst/>
                        </a:rPr>
                        <a:t>Catherine Morency</a:t>
                      </a:r>
                      <a:endParaRPr lang="it-IT" sz="1500" b="1" i="0" u="none" strike="noStrike" dirty="0">
                        <a:solidFill>
                          <a:srgbClr val="0066FF"/>
                        </a:solidFill>
                        <a:effectLst/>
                        <a:latin typeface="+mn-lt"/>
                      </a:endParaRPr>
                    </a:p>
                  </a:txBody>
                  <a:tcPr marL="5239" marR="5239" marT="6339" marB="0" anchor="ctr"/>
                </a:tc>
                <a:tc>
                  <a:txBody>
                    <a:bodyPr/>
                    <a:lstStyle/>
                    <a:p>
                      <a:pPr algn="ctr" fontAlgn="b"/>
                      <a:r>
                        <a:rPr lang="en-CA" sz="1500" u="none" strike="noStrike" dirty="0">
                          <a:effectLst/>
                        </a:rPr>
                        <a:t>Ecole </a:t>
                      </a:r>
                      <a:r>
                        <a:rPr lang="en-CA" sz="1500" u="none" strike="noStrike" dirty="0" err="1">
                          <a:effectLst/>
                        </a:rPr>
                        <a:t>Poltytechic</a:t>
                      </a:r>
                      <a:r>
                        <a:rPr lang="en-CA" sz="1500" u="none" strike="noStrike" dirty="0">
                          <a:effectLst/>
                        </a:rPr>
                        <a:t> Montreal, Canada </a:t>
                      </a:r>
                      <a:endParaRPr lang="en-CA" sz="1500" b="0" i="0" u="none" strike="noStrike" dirty="0">
                        <a:solidFill>
                          <a:srgbClr val="000000"/>
                        </a:solidFill>
                        <a:effectLst/>
                        <a:latin typeface="+mn-lt"/>
                      </a:endParaRPr>
                    </a:p>
                  </a:txBody>
                  <a:tcPr marL="5239" marR="5239" marT="6339" marB="0" anchor="ctr"/>
                </a:tc>
                <a:extLst>
                  <a:ext uri="{0D108BD9-81ED-4DB2-BD59-A6C34878D82A}">
                    <a16:rowId xmlns="" xmlns:a16="http://schemas.microsoft.com/office/drawing/2014/main" val="4250119365"/>
                  </a:ext>
                </a:extLst>
              </a:tr>
              <a:tr h="43992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CA" sz="1500" u="none" strike="noStrike" dirty="0">
                          <a:effectLst/>
                        </a:rPr>
                        <a:t>Latin America </a:t>
                      </a:r>
                      <a:endParaRPr lang="en-CA" sz="1500" b="0" i="0" u="none" strike="noStrike" dirty="0">
                        <a:solidFill>
                          <a:srgbClr val="000000"/>
                        </a:solidFill>
                        <a:effectLst/>
                        <a:latin typeface="+mn-lt"/>
                      </a:endParaRPr>
                    </a:p>
                  </a:txBody>
                  <a:tcPr marL="5239" marR="5239" marT="6339"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CA" sz="1500" b="0" i="0" u="none" strike="noStrike" dirty="0">
                          <a:solidFill>
                            <a:srgbClr val="0066FF"/>
                          </a:solidFill>
                          <a:effectLst/>
                          <a:latin typeface="+mn-lt"/>
                        </a:rPr>
                        <a:t>???</a:t>
                      </a:r>
                    </a:p>
                    <a:p>
                      <a:pPr algn="ctr" fontAlgn="ctr"/>
                      <a:endParaRPr lang="it-IT" sz="1500" b="0" i="0" u="none" strike="noStrike" dirty="0">
                        <a:solidFill>
                          <a:srgbClr val="000000"/>
                        </a:solidFill>
                        <a:effectLst/>
                        <a:latin typeface="+mn-lt"/>
                      </a:endParaRPr>
                    </a:p>
                  </a:txBody>
                  <a:tcPr marL="5239" marR="5239" marT="6339" marB="0" anchor="ctr"/>
                </a:tc>
                <a:tc>
                  <a:txBody>
                    <a:bodyPr/>
                    <a:lstStyle/>
                    <a:p>
                      <a:pPr algn="ctr" fontAlgn="b"/>
                      <a:endParaRPr lang="en-CA" sz="1500" b="0" i="0" u="none" strike="noStrike" dirty="0">
                        <a:solidFill>
                          <a:srgbClr val="000000"/>
                        </a:solidFill>
                        <a:effectLst/>
                        <a:latin typeface="+mn-lt"/>
                      </a:endParaRPr>
                    </a:p>
                  </a:txBody>
                  <a:tcPr marL="5239" marR="5239" marT="6339" marB="0" anchor="ctr"/>
                </a:tc>
                <a:extLst>
                  <a:ext uri="{0D108BD9-81ED-4DB2-BD59-A6C34878D82A}">
                    <a16:rowId xmlns="" xmlns:a16="http://schemas.microsoft.com/office/drawing/2014/main" val="976136015"/>
                  </a:ext>
                </a:extLst>
              </a:tr>
              <a:tr h="264867">
                <a:tc>
                  <a:txBody>
                    <a:bodyPr/>
                    <a:lstStyle/>
                    <a:p>
                      <a:pPr algn="ctr" fontAlgn="b"/>
                      <a:r>
                        <a:rPr lang="en-CA" sz="1500" u="none" strike="noStrike" dirty="0">
                          <a:effectLst/>
                        </a:rPr>
                        <a:t>Western Europe </a:t>
                      </a:r>
                      <a:endParaRPr lang="en-CA" sz="1500" b="0" i="0" u="none" strike="noStrike" dirty="0">
                        <a:solidFill>
                          <a:srgbClr val="000000"/>
                        </a:solidFill>
                        <a:effectLst/>
                        <a:latin typeface="+mn-lt"/>
                      </a:endParaRPr>
                    </a:p>
                  </a:txBody>
                  <a:tcPr marL="5239" marR="5239" marT="6339" marB="0" anchor="ctr"/>
                </a:tc>
                <a:tc>
                  <a:txBody>
                    <a:bodyPr/>
                    <a:lstStyle/>
                    <a:p>
                      <a:pPr algn="ctr" fontAlgn="ctr"/>
                      <a:r>
                        <a:rPr lang="en-CA" sz="1500" b="0" i="0" u="none" strike="noStrike" dirty="0">
                          <a:solidFill>
                            <a:srgbClr val="0066FF"/>
                          </a:solidFill>
                          <a:effectLst/>
                          <a:latin typeface="+mn-lt"/>
                        </a:rPr>
                        <a:t>???</a:t>
                      </a:r>
                    </a:p>
                  </a:txBody>
                  <a:tcPr marL="5239" marR="5239" marT="6339" marB="0" anchor="ctr"/>
                </a:tc>
                <a:tc>
                  <a:txBody>
                    <a:bodyPr/>
                    <a:lstStyle/>
                    <a:p>
                      <a:pPr algn="ctr" fontAlgn="b"/>
                      <a:endParaRPr lang="en-CA" sz="1500" b="0" i="0" u="none" strike="noStrike">
                        <a:solidFill>
                          <a:srgbClr val="000000"/>
                        </a:solidFill>
                        <a:effectLst/>
                        <a:latin typeface="+mn-lt"/>
                      </a:endParaRPr>
                    </a:p>
                  </a:txBody>
                  <a:tcPr marL="5239" marR="5239" marT="6339" marB="0" anchor="ctr"/>
                </a:tc>
                <a:extLst>
                  <a:ext uri="{0D108BD9-81ED-4DB2-BD59-A6C34878D82A}">
                    <a16:rowId xmlns="" xmlns:a16="http://schemas.microsoft.com/office/drawing/2014/main" val="221972888"/>
                  </a:ext>
                </a:extLst>
              </a:tr>
              <a:tr h="439929">
                <a:tc>
                  <a:txBody>
                    <a:bodyPr/>
                    <a:lstStyle/>
                    <a:p>
                      <a:pPr algn="ctr" fontAlgn="b"/>
                      <a:r>
                        <a:rPr lang="en-CA" sz="1500" u="none" strike="noStrike">
                          <a:effectLst/>
                        </a:rPr>
                        <a:t>East Europe and Russia</a:t>
                      </a:r>
                      <a:endParaRPr lang="en-CA" sz="1500" b="0" i="0" u="none" strike="noStrike">
                        <a:solidFill>
                          <a:srgbClr val="000000"/>
                        </a:solidFill>
                        <a:effectLst/>
                        <a:latin typeface="+mn-lt"/>
                      </a:endParaRPr>
                    </a:p>
                  </a:txBody>
                  <a:tcPr marL="5239" marR="5239" marT="6339"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CA" sz="1500" b="0" i="0" u="none" strike="noStrike" dirty="0">
                          <a:solidFill>
                            <a:srgbClr val="0066FF"/>
                          </a:solidFill>
                          <a:effectLst/>
                          <a:latin typeface="+mn-lt"/>
                        </a:rPr>
                        <a:t>???</a:t>
                      </a:r>
                    </a:p>
                    <a:p>
                      <a:pPr algn="ctr" fontAlgn="ctr"/>
                      <a:endParaRPr lang="en-CA" sz="1500" b="0" i="0" u="none" strike="noStrike" dirty="0">
                        <a:solidFill>
                          <a:srgbClr val="000000"/>
                        </a:solidFill>
                        <a:effectLst/>
                        <a:latin typeface="+mn-lt"/>
                      </a:endParaRPr>
                    </a:p>
                  </a:txBody>
                  <a:tcPr marL="5239" marR="5239" marT="6339" marB="0" anchor="ctr"/>
                </a:tc>
                <a:tc>
                  <a:txBody>
                    <a:bodyPr/>
                    <a:lstStyle/>
                    <a:p>
                      <a:pPr algn="ctr" fontAlgn="b"/>
                      <a:endParaRPr lang="en-CA" sz="1500" b="0" i="0" u="none" strike="noStrike">
                        <a:solidFill>
                          <a:srgbClr val="000000"/>
                        </a:solidFill>
                        <a:effectLst/>
                        <a:latin typeface="+mn-lt"/>
                      </a:endParaRPr>
                    </a:p>
                  </a:txBody>
                  <a:tcPr marL="5239" marR="5239" marT="6339" marB="0" anchor="ctr"/>
                </a:tc>
                <a:extLst>
                  <a:ext uri="{0D108BD9-81ED-4DB2-BD59-A6C34878D82A}">
                    <a16:rowId xmlns="" xmlns:a16="http://schemas.microsoft.com/office/drawing/2014/main" val="2788825357"/>
                  </a:ext>
                </a:extLst>
              </a:tr>
              <a:tr h="439929">
                <a:tc>
                  <a:txBody>
                    <a:bodyPr/>
                    <a:lstStyle/>
                    <a:p>
                      <a:pPr algn="ctr" fontAlgn="b"/>
                      <a:r>
                        <a:rPr lang="en-CA" sz="1500" u="none" strike="noStrike">
                          <a:effectLst/>
                        </a:rPr>
                        <a:t>Africa</a:t>
                      </a:r>
                      <a:endParaRPr lang="en-CA" sz="1500" b="0" i="0" u="none" strike="noStrike">
                        <a:solidFill>
                          <a:srgbClr val="000000"/>
                        </a:solidFill>
                        <a:effectLst/>
                        <a:latin typeface="+mn-lt"/>
                      </a:endParaRPr>
                    </a:p>
                  </a:txBody>
                  <a:tcPr marL="5239" marR="5239" marT="6339"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CA" sz="1500" b="0" i="0" u="none" strike="noStrike" dirty="0">
                          <a:solidFill>
                            <a:srgbClr val="0066FF"/>
                          </a:solidFill>
                          <a:effectLst/>
                          <a:latin typeface="+mn-lt"/>
                        </a:rPr>
                        <a:t>???</a:t>
                      </a:r>
                    </a:p>
                    <a:p>
                      <a:pPr algn="ctr" fontAlgn="ctr"/>
                      <a:endParaRPr lang="en-CA" sz="1500" b="0" i="0" u="none" strike="noStrike" dirty="0">
                        <a:solidFill>
                          <a:srgbClr val="000000"/>
                        </a:solidFill>
                        <a:effectLst/>
                        <a:latin typeface="+mn-lt"/>
                      </a:endParaRPr>
                    </a:p>
                  </a:txBody>
                  <a:tcPr marL="5239" marR="5239" marT="6339" marB="0" anchor="ctr"/>
                </a:tc>
                <a:tc>
                  <a:txBody>
                    <a:bodyPr/>
                    <a:lstStyle/>
                    <a:p>
                      <a:pPr algn="ctr" fontAlgn="b"/>
                      <a:endParaRPr lang="en-CA" sz="1500" b="0" i="0" u="none" strike="noStrike" dirty="0">
                        <a:solidFill>
                          <a:srgbClr val="000000"/>
                        </a:solidFill>
                        <a:effectLst/>
                        <a:latin typeface="+mn-lt"/>
                      </a:endParaRPr>
                    </a:p>
                  </a:txBody>
                  <a:tcPr marL="5239" marR="5239" marT="6339" marB="0" anchor="ctr"/>
                </a:tc>
                <a:extLst>
                  <a:ext uri="{0D108BD9-81ED-4DB2-BD59-A6C34878D82A}">
                    <a16:rowId xmlns="" xmlns:a16="http://schemas.microsoft.com/office/drawing/2014/main" val="2355636730"/>
                  </a:ext>
                </a:extLst>
              </a:tr>
              <a:tr h="439929">
                <a:tc>
                  <a:txBody>
                    <a:bodyPr/>
                    <a:lstStyle/>
                    <a:p>
                      <a:pPr algn="ctr" fontAlgn="b"/>
                      <a:r>
                        <a:rPr lang="en-CA" sz="1500" u="none" strike="noStrike">
                          <a:effectLst/>
                        </a:rPr>
                        <a:t>Middle East </a:t>
                      </a:r>
                      <a:endParaRPr lang="en-CA" sz="1500" b="0" i="0" u="none" strike="noStrike">
                        <a:solidFill>
                          <a:srgbClr val="000000"/>
                        </a:solidFill>
                        <a:effectLst/>
                        <a:latin typeface="+mn-lt"/>
                      </a:endParaRPr>
                    </a:p>
                  </a:txBody>
                  <a:tcPr marL="5239" marR="5239" marT="6339"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CA" sz="1500" b="0" i="0" u="none" strike="noStrike" dirty="0">
                          <a:solidFill>
                            <a:srgbClr val="0066FF"/>
                          </a:solidFill>
                          <a:effectLst/>
                          <a:latin typeface="+mn-lt"/>
                        </a:rPr>
                        <a:t>???</a:t>
                      </a:r>
                    </a:p>
                    <a:p>
                      <a:pPr algn="ctr" fontAlgn="ctr"/>
                      <a:endParaRPr lang="en-CA" sz="1500" b="0" i="0" u="none" strike="noStrike" dirty="0">
                        <a:solidFill>
                          <a:srgbClr val="000000"/>
                        </a:solidFill>
                        <a:effectLst/>
                        <a:latin typeface="+mn-lt"/>
                      </a:endParaRPr>
                    </a:p>
                  </a:txBody>
                  <a:tcPr marL="5239" marR="5239" marT="6339" marB="0" anchor="ctr"/>
                </a:tc>
                <a:tc>
                  <a:txBody>
                    <a:bodyPr/>
                    <a:lstStyle/>
                    <a:p>
                      <a:pPr algn="ctr" fontAlgn="b"/>
                      <a:endParaRPr lang="en-CA" sz="1500" b="0" i="0" u="none" strike="noStrike" dirty="0">
                        <a:solidFill>
                          <a:srgbClr val="000000"/>
                        </a:solidFill>
                        <a:effectLst/>
                        <a:latin typeface="+mn-lt"/>
                      </a:endParaRPr>
                    </a:p>
                  </a:txBody>
                  <a:tcPr marL="5239" marR="5239" marT="6339" marB="0" anchor="ctr"/>
                </a:tc>
                <a:extLst>
                  <a:ext uri="{0D108BD9-81ED-4DB2-BD59-A6C34878D82A}">
                    <a16:rowId xmlns="" xmlns:a16="http://schemas.microsoft.com/office/drawing/2014/main" val="3726125358"/>
                  </a:ext>
                </a:extLst>
              </a:tr>
            </a:tbl>
          </a:graphicData>
        </a:graphic>
      </p:graphicFrame>
      <p:sp>
        <p:nvSpPr>
          <p:cNvPr id="6" name="Footer Placeholder 3"/>
          <p:cNvSpPr>
            <a:spLocks noGrp="1"/>
          </p:cNvSpPr>
          <p:nvPr>
            <p:ph type="ftr" sz="quarter" idx="4294967295"/>
          </p:nvPr>
        </p:nvSpPr>
        <p:spPr>
          <a:xfrm>
            <a:off x="250824" y="6437313"/>
            <a:ext cx="8640763" cy="231775"/>
          </a:xfrm>
          <a:prstGeom prst="rect">
            <a:avLst/>
          </a:prstGeom>
        </p:spPr>
        <p:txBody>
          <a:bodyPr/>
          <a:lstStyle/>
          <a:p>
            <a:r>
              <a:rPr lang="nl-NL" sz="1000" dirty="0"/>
              <a:t>WCTRS General Assembly  -  Mumbai 2019	</a:t>
            </a:r>
            <a:r>
              <a:rPr lang="nl-NL" sz="1000" dirty="0" smtClean="0"/>
              <a:t>						</a:t>
            </a:r>
            <a:fld id="{CFC0AF0B-E1F7-4DF3-8E17-BC8159E0C1F6}" type="slidenum">
              <a:rPr lang="nl-NL" sz="1000" smtClean="0"/>
              <a:t>46</a:t>
            </a:fld>
            <a:r>
              <a:rPr lang="nl-NL" sz="1000" dirty="0"/>
              <a:t>				</a:t>
            </a:r>
          </a:p>
          <a:p>
            <a:endParaRPr lang="nl-NL" dirty="0"/>
          </a:p>
        </p:txBody>
      </p:sp>
    </p:spTree>
    <p:extLst>
      <p:ext uri="{BB962C8B-B14F-4D97-AF65-F5344CB8AC3E}">
        <p14:creationId xmlns:p14="http://schemas.microsoft.com/office/powerpoint/2010/main" val="2668997495"/>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613" y="1844824"/>
            <a:ext cx="8639975" cy="4392487"/>
          </a:xfrm>
        </p:spPr>
        <p:txBody>
          <a:bodyPr>
            <a:noAutofit/>
          </a:bodyPr>
          <a:lstStyle/>
          <a:p>
            <a:r>
              <a:rPr lang="it-IT" sz="2800" dirty="0">
                <a:solidFill>
                  <a:srgbClr val="0066FF"/>
                </a:solidFill>
                <a:latin typeface="Times New Roman" panose="02020603050405020304" pitchFamily="18" charset="0"/>
                <a:cs typeface="Times New Roman" panose="02020603050405020304" pitchFamily="18" charset="0"/>
              </a:rPr>
              <a:t>As indicated above, </a:t>
            </a:r>
            <a:r>
              <a:rPr lang="it-IT" sz="2800" b="1" dirty="0">
                <a:solidFill>
                  <a:srgbClr val="0066FF"/>
                </a:solidFill>
                <a:latin typeface="Times New Roman" panose="02020603050405020304" pitchFamily="18" charset="0"/>
                <a:cs typeface="Times New Roman" panose="02020603050405020304" pitchFamily="18" charset="0"/>
              </a:rPr>
              <a:t>some sub-committees will be reformulated</a:t>
            </a:r>
            <a:r>
              <a:rPr lang="it-IT" sz="2800" dirty="0">
                <a:solidFill>
                  <a:srgbClr val="0066FF"/>
                </a:solidFill>
                <a:latin typeface="Times New Roman" panose="02020603050405020304" pitchFamily="18" charset="0"/>
                <a:cs typeface="Times New Roman" panose="02020603050405020304" pitchFamily="18" charset="0"/>
              </a:rPr>
              <a:t>; and </a:t>
            </a:r>
            <a:r>
              <a:rPr lang="it-IT" sz="2800" b="1" dirty="0">
                <a:solidFill>
                  <a:srgbClr val="0066FF"/>
                </a:solidFill>
                <a:latin typeface="Times New Roman" panose="02020603050405020304" pitchFamily="18" charset="0"/>
                <a:cs typeface="Times New Roman" panose="02020603050405020304" pitchFamily="18" charset="0"/>
              </a:rPr>
              <a:t>several task forces for initiating new projects will be formed</a:t>
            </a:r>
            <a:r>
              <a:rPr lang="it-IT" sz="2800" dirty="0">
                <a:solidFill>
                  <a:srgbClr val="0066FF"/>
                </a:solidFill>
                <a:latin typeface="Times New Roman" panose="02020603050405020304" pitchFamily="18" charset="0"/>
                <a:cs typeface="Times New Roman" panose="02020603050405020304" pitchFamily="18" charset="0"/>
              </a:rPr>
              <a:t>;</a:t>
            </a:r>
          </a:p>
          <a:p>
            <a:r>
              <a:rPr lang="it-IT" sz="2800" dirty="0">
                <a:solidFill>
                  <a:srgbClr val="0066FF"/>
                </a:solidFill>
                <a:latin typeface="Times New Roman" panose="02020603050405020304" pitchFamily="18" charset="0"/>
                <a:cs typeface="Times New Roman" panose="02020603050405020304" pitchFamily="18" charset="0"/>
              </a:rPr>
              <a:t>At least, </a:t>
            </a:r>
            <a:r>
              <a:rPr lang="it-IT" sz="2800" b="1" dirty="0">
                <a:solidFill>
                  <a:srgbClr val="0066FF"/>
                </a:solidFill>
                <a:latin typeface="Times New Roman" panose="02020603050405020304" pitchFamily="18" charset="0"/>
                <a:cs typeface="Times New Roman" panose="02020603050405020304" pitchFamily="18" charset="0"/>
              </a:rPr>
              <a:t>five sub-continental marketing and promotional STC members need to be found. </a:t>
            </a:r>
            <a:endParaRPr lang="en-CA" sz="2800" dirty="0">
              <a:solidFill>
                <a:srgbClr val="0066FF"/>
              </a:solidFill>
              <a:latin typeface="Times New Roman" panose="02020603050405020304" pitchFamily="18" charset="0"/>
              <a:cs typeface="Times New Roman" panose="02020603050405020304" pitchFamily="18" charset="0"/>
            </a:endParaRPr>
          </a:p>
          <a:p>
            <a:r>
              <a:rPr lang="it-IT" sz="2800" b="1" dirty="0">
                <a:solidFill>
                  <a:srgbClr val="000000"/>
                </a:solidFill>
                <a:latin typeface="Times New Roman" panose="02020603050405020304" pitchFamily="18" charset="0"/>
                <a:cs typeface="Times New Roman" panose="02020603050405020304" pitchFamily="18" charset="0"/>
              </a:rPr>
              <a:t>Therefore, as the new President I am seeking this GA’s authorization to allow me and the new STC to add 5-10 more STC members </a:t>
            </a:r>
            <a:r>
              <a:rPr lang="it-IT" sz="2800" dirty="0">
                <a:solidFill>
                  <a:srgbClr val="000000"/>
                </a:solidFill>
                <a:latin typeface="Times New Roman" panose="02020603050405020304" pitchFamily="18" charset="0"/>
                <a:cs typeface="Times New Roman" panose="02020603050405020304" pitchFamily="18" charset="0"/>
              </a:rPr>
              <a:t>during 2019-2022 period. </a:t>
            </a:r>
            <a:endParaRPr lang="en-CA" sz="2800" dirty="0">
              <a:solidFill>
                <a:srgbClr val="00000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358774" y="470540"/>
            <a:ext cx="7525593" cy="838200"/>
          </a:xfrm>
        </p:spPr>
        <p:txBody>
          <a:bodyPr/>
          <a:lstStyle/>
          <a:p>
            <a:pPr algn="ctr"/>
            <a:r>
              <a:rPr lang="nl-NL" sz="3200" dirty="0">
                <a:cs typeface="Calibri" panose="020F0502020204030204" pitchFamily="34" charset="0"/>
              </a:rPr>
              <a:t>Need for additional STC member appointments</a:t>
            </a:r>
            <a:r>
              <a:rPr lang="nl-NL" sz="3200" dirty="0">
                <a:cs typeface="Times New Roman" panose="02020603050405020304" pitchFamily="18" charset="0"/>
              </a:rPr>
              <a:t> in 2019-2022</a:t>
            </a:r>
          </a:p>
        </p:txBody>
      </p:sp>
      <p:sp>
        <p:nvSpPr>
          <p:cNvPr id="4" name="Footer Placeholder 3"/>
          <p:cNvSpPr>
            <a:spLocks noGrp="1"/>
          </p:cNvSpPr>
          <p:nvPr>
            <p:ph type="ftr" sz="quarter" idx="4294967295"/>
          </p:nvPr>
        </p:nvSpPr>
        <p:spPr>
          <a:xfrm>
            <a:off x="250824" y="6437313"/>
            <a:ext cx="8640763" cy="231775"/>
          </a:xfrm>
          <a:prstGeom prst="rect">
            <a:avLst/>
          </a:prstGeom>
        </p:spPr>
        <p:txBody>
          <a:bodyPr/>
          <a:lstStyle/>
          <a:p>
            <a:r>
              <a:rPr lang="nl-NL" sz="1000" dirty="0"/>
              <a:t>WCTRS General Assembly  -  Mumbai 2019	</a:t>
            </a:r>
            <a:r>
              <a:rPr lang="nl-NL" sz="1000" dirty="0" smtClean="0"/>
              <a:t>						</a:t>
            </a:r>
            <a:fld id="{13F1304D-8717-481E-8B93-D6BF80BB5226}" type="slidenum">
              <a:rPr lang="nl-NL" sz="1000" smtClean="0"/>
              <a:t>47</a:t>
            </a:fld>
            <a:r>
              <a:rPr lang="nl-NL" sz="1000" dirty="0"/>
              <a:t>				</a:t>
            </a:r>
          </a:p>
          <a:p>
            <a:endParaRPr lang="nl-NL" dirty="0"/>
          </a:p>
        </p:txBody>
      </p:sp>
    </p:spTree>
    <p:extLst>
      <p:ext uri="{BB962C8B-B14F-4D97-AF65-F5344CB8AC3E}">
        <p14:creationId xmlns:p14="http://schemas.microsoft.com/office/powerpoint/2010/main" val="954398274"/>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488950"/>
            <a:ext cx="7525593" cy="838200"/>
          </a:xfrm>
        </p:spPr>
        <p:txBody>
          <a:bodyPr/>
          <a:lstStyle/>
          <a:p>
            <a:pPr algn="ctr"/>
            <a:r>
              <a:rPr lang="it-IT" sz="3000" dirty="0"/>
              <a:t>Publicity </a:t>
            </a:r>
            <a:br>
              <a:rPr lang="it-IT" sz="3000" dirty="0"/>
            </a:br>
            <a:r>
              <a:rPr lang="it-IT" sz="3000" dirty="0"/>
              <a:t>(Newsletter and Digital Marketing)</a:t>
            </a:r>
            <a:endParaRPr lang="en-CA" sz="3000" dirty="0"/>
          </a:p>
        </p:txBody>
      </p:sp>
      <p:sp>
        <p:nvSpPr>
          <p:cNvPr id="5" name="직사각형 4">
            <a:extLst>
              <a:ext uri="{FF2B5EF4-FFF2-40B4-BE49-F238E27FC236}">
                <a16:creationId xmlns="" xmlns:a16="http://schemas.microsoft.com/office/drawing/2014/main" id="{0BA38CC0-0441-4180-89D9-8269FCDA62F4}"/>
              </a:ext>
            </a:extLst>
          </p:cNvPr>
          <p:cNvSpPr/>
          <p:nvPr/>
        </p:nvSpPr>
        <p:spPr>
          <a:xfrm>
            <a:off x="344601" y="5802832"/>
            <a:ext cx="8835911" cy="362472"/>
          </a:xfrm>
          <a:prstGeom prst="rect">
            <a:avLst/>
          </a:prstGeom>
        </p:spPr>
        <p:txBody>
          <a:bodyPr wrap="square">
            <a:spAutoFit/>
          </a:bodyPr>
          <a:lstStyle/>
          <a:p>
            <a:pPr>
              <a:lnSpc>
                <a:spcPct val="107000"/>
              </a:lnSpc>
              <a:spcAft>
                <a:spcPts val="800"/>
              </a:spcAft>
            </a:pPr>
            <a:r>
              <a:rPr lang="it-IT" b="1" dirty="0">
                <a:latin typeface="+mn-lt"/>
                <a:ea typeface="맑은 고딕" panose="020B0503020000020004" pitchFamily="50" charset="-127"/>
                <a:cs typeface="Times New Roman" panose="02020603050405020304" pitchFamily="18" charset="0"/>
              </a:rPr>
              <a:t>Need enthusiastic volunteers – Please contact </a:t>
            </a:r>
            <a:r>
              <a:rPr lang="it-IT" b="1" u="sng" dirty="0">
                <a:solidFill>
                  <a:schemeClr val="accent6"/>
                </a:solidFill>
                <a:latin typeface="+mn-lt"/>
                <a:ea typeface="맑은 고딕" panose="020B0503020000020004" pitchFamily="50" charset="-127"/>
                <a:cs typeface="Times New Roman" panose="02020603050405020304" pitchFamily="18" charset="0"/>
                <a:hlinkClick r:id="rId2">
                  <a:extLst>
                    <a:ext uri="{A12FA001-AC4F-418D-AE19-62706E023703}">
                      <ahyp:hlinkClr xmlns:ahyp="http://schemas.microsoft.com/office/drawing/2018/hyperlinkcolor" xmlns="" val="tx"/>
                    </a:ext>
                  </a:extLst>
                </a:hlinkClick>
              </a:rPr>
              <a:t>tae.oum@ubc.ca</a:t>
            </a:r>
            <a:endParaRPr lang="en-CA" dirty="0">
              <a:solidFill>
                <a:schemeClr val="accent6"/>
              </a:solidFill>
              <a:latin typeface="+mn-lt"/>
              <a:ea typeface="맑은 고딕" panose="020B0503020000020004" pitchFamily="50" charset="-127"/>
              <a:cs typeface="Times New Roman" panose="02020603050405020304" pitchFamily="18" charset="0"/>
            </a:endParaRPr>
          </a:p>
        </p:txBody>
      </p:sp>
      <p:sp>
        <p:nvSpPr>
          <p:cNvPr id="3" name="TextBox 2"/>
          <p:cNvSpPr txBox="1"/>
          <p:nvPr/>
        </p:nvSpPr>
        <p:spPr>
          <a:xfrm flipH="1">
            <a:off x="539552" y="4797152"/>
            <a:ext cx="7980977" cy="830997"/>
          </a:xfrm>
          <a:prstGeom prst="rect">
            <a:avLst/>
          </a:prstGeom>
          <a:noFill/>
        </p:spPr>
        <p:txBody>
          <a:bodyPr wrap="square" rtlCol="0">
            <a:spAutoFit/>
          </a:bodyPr>
          <a:lstStyle/>
          <a:p>
            <a:r>
              <a:rPr lang="en-CA" sz="2400" dirty="0">
                <a:solidFill>
                  <a:srgbClr val="C00000"/>
                </a:solidFill>
              </a:rPr>
              <a:t>Need a few more serious volunteers to do media reporting of WCTRS members major research findings.  </a:t>
            </a:r>
          </a:p>
        </p:txBody>
      </p:sp>
      <p:sp>
        <p:nvSpPr>
          <p:cNvPr id="4" name="TextBox 3">
            <a:extLst>
              <a:ext uri="{FF2B5EF4-FFF2-40B4-BE49-F238E27FC236}">
                <a16:creationId xmlns="" xmlns:a16="http://schemas.microsoft.com/office/drawing/2014/main" id="{9F39B94E-0C3B-4EDE-9976-4DAEBFE463C2}"/>
              </a:ext>
            </a:extLst>
          </p:cNvPr>
          <p:cNvSpPr txBox="1"/>
          <p:nvPr/>
        </p:nvSpPr>
        <p:spPr>
          <a:xfrm>
            <a:off x="1259632" y="1484784"/>
            <a:ext cx="6621856" cy="3347840"/>
          </a:xfrm>
          <a:prstGeom prst="rect">
            <a:avLst/>
          </a:prstGeom>
          <a:noFill/>
        </p:spPr>
        <p:txBody>
          <a:bodyPr wrap="square" rtlCol="0">
            <a:spAutoFit/>
          </a:bodyPr>
          <a:lstStyle/>
          <a:p>
            <a:pPr>
              <a:lnSpc>
                <a:spcPct val="150000"/>
              </a:lnSpc>
            </a:pPr>
            <a:r>
              <a:rPr lang="de-DE" sz="2400" b="1" dirty="0"/>
              <a:t>Maria Attard</a:t>
            </a:r>
            <a:r>
              <a:rPr lang="de-DE" sz="2400" dirty="0"/>
              <a:t>, University of Malta</a:t>
            </a:r>
          </a:p>
          <a:p>
            <a:pPr>
              <a:lnSpc>
                <a:spcPct val="150000"/>
              </a:lnSpc>
            </a:pPr>
            <a:r>
              <a:rPr lang="de-DE" sz="2400" b="1" dirty="0"/>
              <a:t>Sh</a:t>
            </a:r>
            <a:r>
              <a:rPr lang="en-US" sz="2400" b="1" dirty="0" err="1"/>
              <a:t>inya</a:t>
            </a:r>
            <a:r>
              <a:rPr lang="en-US" sz="2400" b="1" dirty="0"/>
              <a:t> Hanaoka</a:t>
            </a:r>
            <a:r>
              <a:rPr lang="en-US" sz="2400" dirty="0"/>
              <a:t>, Tokyo Institute of Technology</a:t>
            </a:r>
          </a:p>
          <a:p>
            <a:pPr>
              <a:lnSpc>
                <a:spcPct val="150000"/>
              </a:lnSpc>
            </a:pPr>
            <a:r>
              <a:rPr lang="en-US" sz="2400" b="1" dirty="0"/>
              <a:t>Masanobu </a:t>
            </a:r>
            <a:r>
              <a:rPr lang="en-US" sz="2400" b="1" dirty="0" err="1"/>
              <a:t>Kii</a:t>
            </a:r>
            <a:r>
              <a:rPr lang="en-US" sz="2400" dirty="0"/>
              <a:t>, (Associate STC member) Kagawa University, Japan</a:t>
            </a:r>
          </a:p>
          <a:p>
            <a:pPr>
              <a:lnSpc>
                <a:spcPct val="150000"/>
              </a:lnSpc>
            </a:pPr>
            <a:r>
              <a:rPr lang="en-US" sz="2400" dirty="0"/>
              <a:t>(</a:t>
            </a:r>
            <a:r>
              <a:rPr lang="en-US" sz="2400" b="1" dirty="0"/>
              <a:t>Jennie Stones</a:t>
            </a:r>
            <a:r>
              <a:rPr lang="en-US" sz="2400" dirty="0"/>
              <a:t>, WCTRS Secretariat, Leeds, </a:t>
            </a:r>
            <a:r>
              <a:rPr lang="en-US" sz="2400" dirty="0" err="1"/>
              <a:t>NewsBriefs</a:t>
            </a:r>
            <a:r>
              <a:rPr lang="en-US" sz="2400" dirty="0"/>
              <a:t>)</a:t>
            </a:r>
          </a:p>
        </p:txBody>
      </p:sp>
      <p:sp>
        <p:nvSpPr>
          <p:cNvPr id="6" name="Footer Placeholder 3"/>
          <p:cNvSpPr>
            <a:spLocks noGrp="1"/>
          </p:cNvSpPr>
          <p:nvPr>
            <p:ph type="ftr" sz="quarter" idx="4294967295"/>
          </p:nvPr>
        </p:nvSpPr>
        <p:spPr>
          <a:xfrm>
            <a:off x="250824" y="6437313"/>
            <a:ext cx="8640763" cy="231775"/>
          </a:xfrm>
          <a:prstGeom prst="rect">
            <a:avLst/>
          </a:prstGeom>
        </p:spPr>
        <p:txBody>
          <a:bodyPr/>
          <a:lstStyle/>
          <a:p>
            <a:r>
              <a:rPr lang="nl-NL" sz="1000" dirty="0"/>
              <a:t>WCTRS General Assembly  -  Mumbai </a:t>
            </a:r>
            <a:r>
              <a:rPr lang="nl-NL" sz="1000" dirty="0" smtClean="0"/>
              <a:t>2019							</a:t>
            </a:r>
            <a:fld id="{4A33FA71-2759-4474-8671-BFEC4965DE66}" type="slidenum">
              <a:rPr lang="nl-NL" sz="1000" smtClean="0"/>
              <a:t>48</a:t>
            </a:fld>
            <a:r>
              <a:rPr lang="nl-NL" sz="1000" dirty="0"/>
              <a:t>						</a:t>
            </a:r>
            <a:endParaRPr lang="nl-NL" dirty="0"/>
          </a:p>
        </p:txBody>
      </p:sp>
    </p:spTree>
    <p:extLst>
      <p:ext uri="{BB962C8B-B14F-4D97-AF65-F5344CB8AC3E}">
        <p14:creationId xmlns:p14="http://schemas.microsoft.com/office/powerpoint/2010/main" val="1706260978"/>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1916833"/>
            <a:ext cx="7776864" cy="3854260"/>
          </a:xfrm>
          <a:prstGeom prst="rect">
            <a:avLst/>
          </a:prstGeom>
        </p:spPr>
        <p:txBody>
          <a:bodyPr wrap="square">
            <a:spAutoFit/>
          </a:bodyPr>
          <a:lstStyle/>
          <a:p>
            <a:pPr>
              <a:lnSpc>
                <a:spcPct val="107000"/>
              </a:lnSpc>
              <a:spcAft>
                <a:spcPts val="800"/>
              </a:spcAft>
            </a:pPr>
            <a:r>
              <a:rPr lang="it-IT" sz="3600" b="1" dirty="0">
                <a:latin typeface="Times New Roman" panose="02020603050405020304" pitchFamily="18" charset="0"/>
                <a:ea typeface="Malgun Gothic" panose="020B0503020000020004" pitchFamily="34" charset="-127"/>
                <a:cs typeface="Times New Roman" panose="02020603050405020304" pitchFamily="18" charset="0"/>
              </a:rPr>
              <a:t>Chair:  </a:t>
            </a:r>
            <a:r>
              <a:rPr lang="it-IT" sz="3600" dirty="0">
                <a:latin typeface="Times New Roman" panose="02020603050405020304" pitchFamily="18" charset="0"/>
                <a:ea typeface="Malgun Gothic" panose="020B0503020000020004" pitchFamily="34" charset="-127"/>
                <a:cs typeface="Times New Roman" panose="02020603050405020304" pitchFamily="18" charset="0"/>
              </a:rPr>
              <a:t>Greg Marsden (Secretary General) especially for administrative support</a:t>
            </a:r>
            <a:endParaRPr lang="en-CA" sz="3600" dirty="0">
              <a:latin typeface="Times New Roman" panose="02020603050405020304" pitchFamily="18" charset="0"/>
              <a:ea typeface="Malgun Gothic" panose="020B0503020000020004" pitchFamily="34" charset="-127"/>
              <a:cs typeface="Times New Roman" panose="02020603050405020304" pitchFamily="18" charset="0"/>
            </a:endParaRPr>
          </a:p>
          <a:p>
            <a:pPr marL="571500" indent="-571500">
              <a:lnSpc>
                <a:spcPct val="107000"/>
              </a:lnSpc>
              <a:spcAft>
                <a:spcPts val="800"/>
              </a:spcAft>
              <a:buFont typeface="Arial" panose="020B0604020202020204" pitchFamily="34" charset="0"/>
              <a:buChar char="•"/>
            </a:pPr>
            <a:r>
              <a:rPr lang="it-IT" sz="3600"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immediate past president (Yoshi Hayashi) &amp; all past presidents</a:t>
            </a:r>
          </a:p>
          <a:p>
            <a:pPr marL="457200" indent="-457200">
              <a:lnSpc>
                <a:spcPct val="107000"/>
              </a:lnSpc>
              <a:spcAft>
                <a:spcPts val="800"/>
              </a:spcAft>
              <a:buFont typeface="Arial" panose="020B0604020202020204" pitchFamily="34" charset="0"/>
              <a:buChar char="•"/>
            </a:pPr>
            <a:r>
              <a:rPr lang="it-IT" sz="3600" dirty="0">
                <a:solidFill>
                  <a:srgbClr val="0066FF"/>
                </a:solidFill>
                <a:latin typeface="Times New Roman" panose="02020603050405020304" pitchFamily="18" charset="0"/>
                <a:ea typeface="Malgun Gothic" panose="020B0503020000020004" pitchFamily="34" charset="-127"/>
                <a:cs typeface="Times New Roman" panose="02020603050405020304" pitchFamily="18" charset="0"/>
              </a:rPr>
              <a:t>President and all STC members</a:t>
            </a:r>
            <a:endParaRPr lang="en-CA" sz="3600" dirty="0">
              <a:solidFill>
                <a:srgbClr val="0066FF"/>
              </a:solidFill>
              <a:effectLst/>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4" name="Rectangle 3"/>
          <p:cNvSpPr/>
          <p:nvPr/>
        </p:nvSpPr>
        <p:spPr>
          <a:xfrm>
            <a:off x="539552" y="692696"/>
            <a:ext cx="6984776" cy="584775"/>
          </a:xfrm>
          <a:prstGeom prst="rect">
            <a:avLst/>
          </a:prstGeom>
        </p:spPr>
        <p:txBody>
          <a:bodyPr wrap="square">
            <a:spAutoFit/>
          </a:bodyPr>
          <a:lstStyle/>
          <a:p>
            <a:r>
              <a:rPr lang="it-IT" sz="3200" b="1" dirty="0">
                <a:latin typeface="Times New Roman" panose="02020603050405020304" pitchFamily="18" charset="0"/>
                <a:ea typeface="Malgun Gothic" panose="020B0503020000020004" pitchFamily="34" charset="-127"/>
                <a:cs typeface="Times New Roman" panose="02020603050405020304" pitchFamily="18" charset="0"/>
              </a:rPr>
              <a:t>Organizational Membership Drive</a:t>
            </a:r>
            <a:endParaRPr lang="en-CA" sz="3200" dirty="0"/>
          </a:p>
        </p:txBody>
      </p:sp>
      <p:sp>
        <p:nvSpPr>
          <p:cNvPr id="5" name="Footer Placeholder 3"/>
          <p:cNvSpPr>
            <a:spLocks noGrp="1"/>
          </p:cNvSpPr>
          <p:nvPr>
            <p:ph type="ftr" sz="quarter" idx="4294967295"/>
          </p:nvPr>
        </p:nvSpPr>
        <p:spPr>
          <a:xfrm>
            <a:off x="250824" y="6437313"/>
            <a:ext cx="8641655" cy="231775"/>
          </a:xfrm>
        </p:spPr>
        <p:txBody>
          <a:bodyPr/>
          <a:lstStyle/>
          <a:p>
            <a:r>
              <a:rPr lang="nl-NL" dirty="0"/>
              <a:t>WCTRS General Assembly  -  Mumbai </a:t>
            </a:r>
            <a:r>
              <a:rPr lang="nl-NL" dirty="0" smtClean="0"/>
              <a:t>2019						</a:t>
            </a:r>
            <a:fld id="{1632D8C3-A42B-49ED-9103-070B7BB914D7}" type="slidenum">
              <a:rPr lang="nl-NL" smtClean="0"/>
              <a:t>49</a:t>
            </a:fld>
            <a:r>
              <a:rPr lang="nl-NL" dirty="0"/>
              <a:t>				</a:t>
            </a:r>
          </a:p>
          <a:p>
            <a:endParaRPr lang="nl-NL" dirty="0"/>
          </a:p>
        </p:txBody>
      </p:sp>
    </p:spTree>
    <p:extLst>
      <p:ext uri="{BB962C8B-B14F-4D97-AF65-F5344CB8AC3E}">
        <p14:creationId xmlns:p14="http://schemas.microsoft.com/office/powerpoint/2010/main" val="1744010759"/>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a:t>
            </a:r>
            <a:r>
              <a:rPr lang="en-GB" dirty="0" err="1" smtClean="0"/>
              <a:t>Dupuit</a:t>
            </a:r>
            <a:r>
              <a:rPr lang="en-GB" dirty="0" smtClean="0"/>
              <a:t> Prize</a:t>
            </a:r>
            <a:endParaRPr lang="en-GB" dirty="0"/>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smtClean="0"/>
          </a:p>
          <a:p>
            <a:pPr marL="0" indent="0" algn="ctr">
              <a:buNone/>
            </a:pPr>
            <a:r>
              <a:rPr lang="en-GB" sz="2800" dirty="0" smtClean="0"/>
              <a:t>Professor </a:t>
            </a:r>
            <a:r>
              <a:rPr lang="en-GB" sz="2800" dirty="0"/>
              <a:t>Tony </a:t>
            </a:r>
            <a:r>
              <a:rPr lang="en-GB" sz="2800" dirty="0" smtClean="0"/>
              <a:t>May – </a:t>
            </a:r>
            <a:r>
              <a:rPr lang="en-GB" sz="2800" dirty="0" err="1" smtClean="0"/>
              <a:t>Dupuit</a:t>
            </a:r>
            <a:r>
              <a:rPr lang="en-GB" sz="2800" dirty="0" smtClean="0"/>
              <a:t> Prize Committee</a:t>
            </a:r>
            <a:endParaRPr lang="en-GB" sz="2800" dirty="0"/>
          </a:p>
        </p:txBody>
      </p:sp>
      <p:sp>
        <p:nvSpPr>
          <p:cNvPr id="4" name="Footer Placeholder 3"/>
          <p:cNvSpPr>
            <a:spLocks noGrp="1"/>
          </p:cNvSpPr>
          <p:nvPr>
            <p:ph type="ftr" sz="quarter" idx="11"/>
          </p:nvPr>
        </p:nvSpPr>
        <p:spPr>
          <a:xfrm>
            <a:off x="250824" y="6437313"/>
            <a:ext cx="8569647" cy="231775"/>
          </a:xfrm>
        </p:spPr>
        <p:txBody>
          <a:bodyPr/>
          <a:lstStyle/>
          <a:p>
            <a:r>
              <a:rPr lang="nl-NL" dirty="0" smtClean="0"/>
              <a:t>WCTRS General Assembly – Mumbai 2019							</a:t>
            </a:r>
            <a:fld id="{3C40A8EA-14B3-4F0A-AB35-3C3899CD33FE}" type="slidenum">
              <a:rPr lang="nl-NL" smtClean="0"/>
              <a:t>5</a:t>
            </a:fld>
            <a:endParaRPr lang="nl-NL"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098" y="3985284"/>
            <a:ext cx="6364911" cy="1512000"/>
          </a:xfrm>
          <a:prstGeom prst="rect">
            <a:avLst/>
          </a:prstGeom>
        </p:spPr>
      </p:pic>
    </p:spTree>
    <p:extLst>
      <p:ext uri="{BB962C8B-B14F-4D97-AF65-F5344CB8AC3E}">
        <p14:creationId xmlns:p14="http://schemas.microsoft.com/office/powerpoint/2010/main" val="35801807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613" y="1485132"/>
            <a:ext cx="8856891" cy="5184228"/>
          </a:xfrm>
        </p:spPr>
        <p:txBody>
          <a:bodyPr>
            <a:noAutofit/>
          </a:bodyPr>
          <a:lstStyle/>
          <a:p>
            <a:r>
              <a:rPr lang="it-IT" sz="2800" dirty="0">
                <a:solidFill>
                  <a:srgbClr val="0066FF"/>
                </a:solidFill>
                <a:latin typeface="Times New Roman" panose="02020603050405020304" pitchFamily="18" charset="0"/>
                <a:cs typeface="Times New Roman" panose="02020603050405020304" pitchFamily="18" charset="0"/>
              </a:rPr>
              <a:t> </a:t>
            </a:r>
            <a:r>
              <a:rPr lang="it-IT" sz="2400" b="1" dirty="0">
                <a:solidFill>
                  <a:srgbClr val="0066FF"/>
                </a:solidFill>
                <a:latin typeface="Times New Roman" panose="02020603050405020304" pitchFamily="18" charset="0"/>
                <a:cs typeface="Times New Roman" panose="02020603050405020304" pitchFamily="18" charset="0"/>
              </a:rPr>
              <a:t>Urban Transport Performance Benchmarking </a:t>
            </a:r>
            <a:r>
              <a:rPr lang="it-IT" sz="2400" dirty="0" smtClean="0">
                <a:solidFill>
                  <a:srgbClr val="0066FF"/>
                </a:solidFill>
                <a:latin typeface="Times New Roman" panose="02020603050405020304" pitchFamily="18" charset="0"/>
                <a:cs typeface="Times New Roman" panose="02020603050405020304" pitchFamily="18" charset="0"/>
              </a:rPr>
              <a:t>beginning </a:t>
            </a:r>
            <a:r>
              <a:rPr lang="it-IT" sz="2400" dirty="0">
                <a:solidFill>
                  <a:srgbClr val="0066FF"/>
                </a:solidFill>
                <a:latin typeface="Times New Roman" panose="02020603050405020304" pitchFamily="18" charset="0"/>
                <a:cs typeface="Times New Roman" panose="02020603050405020304" pitchFamily="18" charset="0"/>
              </a:rPr>
              <a:t>with top 100 cities subway operational effiiciency benchmarking (need to form Task Forces);</a:t>
            </a:r>
          </a:p>
          <a:p>
            <a:pPr marL="0" indent="0">
              <a:buNone/>
            </a:pPr>
            <a:r>
              <a:rPr lang="it-IT" sz="2400" dirty="0">
                <a:solidFill>
                  <a:srgbClr val="0066FF"/>
                </a:solidFill>
                <a:latin typeface="Times New Roman" panose="02020603050405020304" pitchFamily="18" charset="0"/>
                <a:cs typeface="Times New Roman" panose="02020603050405020304" pitchFamily="18" charset="0"/>
              </a:rPr>
              <a:t>  (a) as WCTRS’ contributiton to the world</a:t>
            </a:r>
          </a:p>
          <a:p>
            <a:pPr marL="0" indent="0">
              <a:buNone/>
            </a:pPr>
            <a:r>
              <a:rPr lang="it-IT" sz="2400" dirty="0">
                <a:solidFill>
                  <a:srgbClr val="0066FF"/>
                </a:solidFill>
                <a:latin typeface="Times New Roman" panose="02020603050405020304" pitchFamily="18" charset="0"/>
                <a:cs typeface="Times New Roman" panose="02020603050405020304" pitchFamily="18" charset="0"/>
              </a:rPr>
              <a:t>  (b) as a means to engage urban transport policy makers and industry 	researcher/executives in the WCTRS process</a:t>
            </a:r>
          </a:p>
          <a:p>
            <a:pPr marL="0" indent="0">
              <a:buNone/>
            </a:pPr>
            <a:endParaRPr lang="it-IT" sz="2400" dirty="0">
              <a:solidFill>
                <a:srgbClr val="0066FF"/>
              </a:solidFill>
              <a:latin typeface="Times New Roman" panose="02020603050405020304" pitchFamily="18" charset="0"/>
              <a:cs typeface="Times New Roman" panose="02020603050405020304" pitchFamily="18" charset="0"/>
            </a:endParaRPr>
          </a:p>
          <a:p>
            <a:r>
              <a:rPr lang="it-IT" sz="2400" dirty="0">
                <a:solidFill>
                  <a:srgbClr val="0066FF"/>
                </a:solidFill>
                <a:latin typeface="Times New Roman" panose="02020603050405020304" pitchFamily="18" charset="0"/>
                <a:cs typeface="Times New Roman" panose="02020603050405020304" pitchFamily="18" charset="0"/>
              </a:rPr>
              <a:t> </a:t>
            </a:r>
            <a:r>
              <a:rPr lang="it-IT" sz="2400" dirty="0">
                <a:solidFill>
                  <a:srgbClr val="000000"/>
                </a:solidFill>
                <a:latin typeface="Times New Roman" panose="02020603050405020304" pitchFamily="18" charset="0"/>
                <a:cs typeface="Times New Roman" panose="02020603050405020304" pitchFamily="18" charset="0"/>
              </a:rPr>
              <a:t>Creating </a:t>
            </a:r>
            <a:r>
              <a:rPr lang="it-IT" sz="2400" b="1" dirty="0">
                <a:solidFill>
                  <a:srgbClr val="000000"/>
                </a:solidFill>
                <a:latin typeface="Times New Roman" panose="02020603050405020304" pitchFamily="18" charset="0"/>
                <a:cs typeface="Times New Roman" panose="02020603050405020304" pitchFamily="18" charset="0"/>
              </a:rPr>
              <a:t>WCTRS Chartered Analyst Licence programs</a:t>
            </a:r>
            <a:r>
              <a:rPr lang="it-IT" sz="2400" dirty="0">
                <a:solidFill>
                  <a:srgbClr val="000000"/>
                </a:solidFill>
                <a:latin typeface="Times New Roman" panose="02020603050405020304" pitchFamily="18" charset="0"/>
                <a:cs typeface="Times New Roman" panose="02020603050405020304" pitchFamily="18" charset="0"/>
              </a:rPr>
              <a:t>: beginning with (exact titles may change);</a:t>
            </a:r>
          </a:p>
          <a:p>
            <a:pPr marL="695325" lvl="1" indent="-514350">
              <a:buAutoNum type="alphaLcParenBoth"/>
            </a:pPr>
            <a:r>
              <a:rPr lang="it-IT" sz="2400" dirty="0">
                <a:solidFill>
                  <a:srgbClr val="000000"/>
                </a:solidFill>
                <a:latin typeface="Times New Roman" panose="02020603050405020304" pitchFamily="18" charset="0"/>
                <a:cs typeface="Times New Roman" panose="02020603050405020304" pitchFamily="18" charset="0"/>
              </a:rPr>
              <a:t>WCTRS Chartered Transport Analyst Licence program</a:t>
            </a:r>
          </a:p>
          <a:p>
            <a:pPr marL="695325" lvl="1" indent="-514350">
              <a:buAutoNum type="alphaLcParenBoth"/>
            </a:pPr>
            <a:r>
              <a:rPr lang="it-IT" sz="2400" dirty="0">
                <a:solidFill>
                  <a:srgbClr val="000000"/>
                </a:solidFill>
                <a:latin typeface="Times New Roman" panose="02020603050405020304" pitchFamily="18" charset="0"/>
                <a:cs typeface="Times New Roman" panose="02020603050405020304" pitchFamily="18" charset="0"/>
              </a:rPr>
              <a:t>WCTRS Supply Chain Management Analyst Licence program </a:t>
            </a:r>
            <a:endParaRPr lang="en-CA" sz="2400" dirty="0">
              <a:solidFill>
                <a:srgbClr val="000000"/>
              </a:solidFill>
              <a:latin typeface="Times New Roman" panose="02020603050405020304" pitchFamily="18" charset="0"/>
              <a:cs typeface="Times New Roman" panose="02020603050405020304" pitchFamily="18" charset="0"/>
            </a:endParaRPr>
          </a:p>
          <a:p>
            <a:pPr marL="0" indent="0">
              <a:buNone/>
            </a:pPr>
            <a:r>
              <a:rPr lang="it-IT" sz="2800" b="1" dirty="0">
                <a:solidFill>
                  <a:srgbClr val="000000"/>
                </a:solidFill>
                <a:latin typeface="Times New Roman" panose="02020603050405020304" pitchFamily="18" charset="0"/>
                <a:cs typeface="Times New Roman" panose="02020603050405020304" pitchFamily="18" charset="0"/>
              </a:rPr>
              <a:t>  </a:t>
            </a:r>
            <a:endParaRPr lang="en-CA" sz="2800" b="1" dirty="0">
              <a:solidFill>
                <a:srgbClr val="00000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358774" y="470540"/>
            <a:ext cx="7525593" cy="838200"/>
          </a:xfrm>
        </p:spPr>
        <p:txBody>
          <a:bodyPr/>
          <a:lstStyle/>
          <a:p>
            <a:pPr algn="ctr"/>
            <a:r>
              <a:rPr lang="nl-NL" dirty="0">
                <a:cs typeface="Calibri" panose="020F0502020204030204" pitchFamily="34" charset="0"/>
              </a:rPr>
              <a:t>Some examples of new initiative to undertake in </a:t>
            </a:r>
            <a:r>
              <a:rPr lang="nl-NL" dirty="0">
                <a:cs typeface="Times New Roman" panose="02020603050405020304" pitchFamily="18" charset="0"/>
              </a:rPr>
              <a:t>2019-2022</a:t>
            </a:r>
          </a:p>
        </p:txBody>
      </p:sp>
      <p:sp>
        <p:nvSpPr>
          <p:cNvPr id="4" name="Footer Placeholder 3"/>
          <p:cNvSpPr>
            <a:spLocks noGrp="1"/>
          </p:cNvSpPr>
          <p:nvPr>
            <p:ph type="ftr" sz="quarter" idx="4294967295"/>
          </p:nvPr>
        </p:nvSpPr>
        <p:spPr>
          <a:xfrm>
            <a:off x="250824" y="6437313"/>
            <a:ext cx="8640763" cy="231775"/>
          </a:xfrm>
          <a:prstGeom prst="rect">
            <a:avLst/>
          </a:prstGeom>
        </p:spPr>
        <p:txBody>
          <a:bodyPr/>
          <a:lstStyle/>
          <a:p>
            <a:r>
              <a:rPr lang="nl-NL" sz="1000" dirty="0"/>
              <a:t>WCTRS General Assembly  -  Mumbai </a:t>
            </a:r>
            <a:r>
              <a:rPr lang="nl-NL" sz="1000" dirty="0" smtClean="0"/>
              <a:t>2019							</a:t>
            </a:r>
            <a:fld id="{8A2647D1-B635-4581-AB53-81EB76833BCF}" type="slidenum">
              <a:rPr lang="nl-NL" sz="1000" smtClean="0"/>
              <a:t>50</a:t>
            </a:fld>
            <a:r>
              <a:rPr lang="nl-NL" sz="1000" dirty="0"/>
              <a:t>					</a:t>
            </a:r>
          </a:p>
          <a:p>
            <a:endParaRPr lang="nl-NL" dirty="0"/>
          </a:p>
        </p:txBody>
      </p:sp>
    </p:spTree>
    <p:extLst>
      <p:ext uri="{BB962C8B-B14F-4D97-AF65-F5344CB8AC3E}">
        <p14:creationId xmlns:p14="http://schemas.microsoft.com/office/powerpoint/2010/main" val="2743727499"/>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488950"/>
            <a:ext cx="7525593" cy="838200"/>
          </a:xfrm>
        </p:spPr>
        <p:txBody>
          <a:bodyPr/>
          <a:lstStyle/>
          <a:p>
            <a:pPr algn="ctr"/>
            <a:r>
              <a:rPr lang="it-IT" dirty="0"/>
              <a:t> </a:t>
            </a:r>
            <a:r>
              <a:rPr lang="en-CA" dirty="0"/>
              <a:t/>
            </a:r>
            <a:br>
              <a:rPr lang="en-CA" dirty="0"/>
            </a:br>
            <a:r>
              <a:rPr lang="it-IT" dirty="0"/>
              <a:t>WCTRS Honorary Emeritus Members</a:t>
            </a:r>
            <a:r>
              <a:rPr lang="en-CA" dirty="0"/>
              <a:t/>
            </a:r>
            <a:br>
              <a:rPr lang="en-CA" dirty="0"/>
            </a:br>
            <a:endParaRPr lang="en-CA" dirty="0"/>
          </a:p>
        </p:txBody>
      </p:sp>
      <p:graphicFrame>
        <p:nvGraphicFramePr>
          <p:cNvPr id="4" name="표 3">
            <a:extLst>
              <a:ext uri="{FF2B5EF4-FFF2-40B4-BE49-F238E27FC236}">
                <a16:creationId xmlns="" xmlns:a16="http://schemas.microsoft.com/office/drawing/2014/main" id="{F2554F8B-0E70-4EC1-8CF8-49B91E43E3ED}"/>
              </a:ext>
            </a:extLst>
          </p:cNvPr>
          <p:cNvGraphicFramePr>
            <a:graphicFrameLocks noGrp="1"/>
          </p:cNvGraphicFramePr>
          <p:nvPr>
            <p:extLst>
              <p:ext uri="{D42A27DB-BD31-4B8C-83A1-F6EECF244321}">
                <p14:modId xmlns:p14="http://schemas.microsoft.com/office/powerpoint/2010/main" val="187769735"/>
              </p:ext>
            </p:extLst>
          </p:nvPr>
        </p:nvGraphicFramePr>
        <p:xfrm>
          <a:off x="332140" y="1916832"/>
          <a:ext cx="8461698" cy="3456383"/>
        </p:xfrm>
        <a:graphic>
          <a:graphicData uri="http://schemas.openxmlformats.org/drawingml/2006/table">
            <a:tbl>
              <a:tblPr firstRow="1" firstCol="1">
                <a:tableStyleId>{93296810-A885-4BE3-A3E7-6D5BEEA58F35}</a:tableStyleId>
              </a:tblPr>
              <a:tblGrid>
                <a:gridCol w="2820566">
                  <a:extLst>
                    <a:ext uri="{9D8B030D-6E8A-4147-A177-3AD203B41FA5}">
                      <a16:colId xmlns="" xmlns:a16="http://schemas.microsoft.com/office/drawing/2014/main" val="4167605252"/>
                    </a:ext>
                  </a:extLst>
                </a:gridCol>
                <a:gridCol w="2820566">
                  <a:extLst>
                    <a:ext uri="{9D8B030D-6E8A-4147-A177-3AD203B41FA5}">
                      <a16:colId xmlns="" xmlns:a16="http://schemas.microsoft.com/office/drawing/2014/main" val="34822538"/>
                    </a:ext>
                  </a:extLst>
                </a:gridCol>
                <a:gridCol w="2820566">
                  <a:extLst>
                    <a:ext uri="{9D8B030D-6E8A-4147-A177-3AD203B41FA5}">
                      <a16:colId xmlns="" xmlns:a16="http://schemas.microsoft.com/office/drawing/2014/main" val="500601046"/>
                    </a:ext>
                  </a:extLst>
                </a:gridCol>
              </a:tblGrid>
              <a:tr h="422909">
                <a:tc>
                  <a:txBody>
                    <a:bodyPr/>
                    <a:lstStyle/>
                    <a:p>
                      <a:pPr algn="ctr" fontAlgn="b"/>
                      <a:r>
                        <a:rPr lang="en-CA" sz="1500" u="none" strike="noStrike" dirty="0">
                          <a:effectLst/>
                          <a:latin typeface="+mn-lt"/>
                        </a:rPr>
                        <a:t>Position </a:t>
                      </a:r>
                      <a:endParaRPr lang="en-CA" sz="1500" b="0" i="0" u="none" strike="noStrike" dirty="0">
                        <a:solidFill>
                          <a:srgbClr val="000000"/>
                        </a:solidFill>
                        <a:effectLst/>
                        <a:latin typeface="+mn-lt"/>
                      </a:endParaRPr>
                    </a:p>
                  </a:txBody>
                  <a:tcPr marL="5763" marR="5763" marT="6339" marB="0" anchor="ctr"/>
                </a:tc>
                <a:tc>
                  <a:txBody>
                    <a:bodyPr/>
                    <a:lstStyle/>
                    <a:p>
                      <a:pPr algn="ctr" fontAlgn="b"/>
                      <a:r>
                        <a:rPr lang="en-CA" sz="1500" u="none" strike="noStrike">
                          <a:effectLst/>
                          <a:latin typeface="+mn-lt"/>
                        </a:rPr>
                        <a:t>Name </a:t>
                      </a:r>
                      <a:endParaRPr lang="en-CA" sz="1500" b="0" i="0" u="none" strike="noStrike">
                        <a:solidFill>
                          <a:srgbClr val="000000"/>
                        </a:solidFill>
                        <a:effectLst/>
                        <a:latin typeface="+mn-lt"/>
                      </a:endParaRPr>
                    </a:p>
                  </a:txBody>
                  <a:tcPr marL="5763" marR="5763" marT="6339" marB="0" anchor="ctr"/>
                </a:tc>
                <a:tc>
                  <a:txBody>
                    <a:bodyPr/>
                    <a:lstStyle/>
                    <a:p>
                      <a:pPr algn="ctr" fontAlgn="b"/>
                      <a:r>
                        <a:rPr lang="en-CA" sz="1500" u="none" strike="noStrike" dirty="0">
                          <a:effectLst/>
                          <a:latin typeface="+mn-lt"/>
                        </a:rPr>
                        <a:t>Country </a:t>
                      </a:r>
                      <a:endParaRPr lang="en-CA" sz="1500" b="0" i="0" u="none" strike="noStrike" dirty="0">
                        <a:solidFill>
                          <a:srgbClr val="000000"/>
                        </a:solidFill>
                        <a:effectLst/>
                        <a:latin typeface="+mn-lt"/>
                      </a:endParaRPr>
                    </a:p>
                  </a:txBody>
                  <a:tcPr marL="5763" marR="5763" marT="6339" marB="0" anchor="ctr"/>
                </a:tc>
                <a:extLst>
                  <a:ext uri="{0D108BD9-81ED-4DB2-BD59-A6C34878D82A}">
                    <a16:rowId xmlns="" xmlns:a16="http://schemas.microsoft.com/office/drawing/2014/main" val="2864653895"/>
                  </a:ext>
                </a:extLst>
              </a:tr>
              <a:tr h="505579">
                <a:tc>
                  <a:txBody>
                    <a:bodyPr/>
                    <a:lstStyle/>
                    <a:p>
                      <a:pPr algn="ctr" fontAlgn="b"/>
                      <a:r>
                        <a:rPr lang="en-CA" sz="1500" u="none" strike="noStrike" dirty="0">
                          <a:effectLst/>
                          <a:latin typeface="+mn-lt"/>
                        </a:rPr>
                        <a:t>Chair </a:t>
                      </a:r>
                      <a:endParaRPr lang="en-CA" sz="1500" b="0" i="0" u="none" strike="noStrike" dirty="0">
                        <a:solidFill>
                          <a:srgbClr val="000000"/>
                        </a:solidFill>
                        <a:effectLst/>
                        <a:latin typeface="+mn-lt"/>
                      </a:endParaRPr>
                    </a:p>
                  </a:txBody>
                  <a:tcPr marL="5763" marR="5763" marT="6339" marB="0" anchor="ctr"/>
                </a:tc>
                <a:tc>
                  <a:txBody>
                    <a:bodyPr/>
                    <a:lstStyle/>
                    <a:p>
                      <a:pPr algn="ctr" fontAlgn="ctr"/>
                      <a:r>
                        <a:rPr lang="it-IT" sz="1500" b="1" i="0" u="none" strike="noStrike" dirty="0">
                          <a:solidFill>
                            <a:srgbClr val="000000"/>
                          </a:solidFill>
                          <a:effectLst/>
                          <a:latin typeface="+mn-lt"/>
                        </a:rPr>
                        <a:t>Anthony May</a:t>
                      </a:r>
                    </a:p>
                  </a:txBody>
                  <a:tcPr marL="5763" marR="5763" marT="6339" marB="0" anchor="ctr"/>
                </a:tc>
                <a:tc>
                  <a:txBody>
                    <a:bodyPr/>
                    <a:lstStyle/>
                    <a:p>
                      <a:pPr algn="ctr" fontAlgn="b"/>
                      <a:r>
                        <a:rPr lang="en-CA" sz="1500" b="0" i="0" u="none" strike="noStrike" dirty="0">
                          <a:solidFill>
                            <a:schemeClr val="tx1"/>
                          </a:solidFill>
                          <a:effectLst/>
                          <a:latin typeface="+mn-lt"/>
                        </a:rPr>
                        <a:t>UK</a:t>
                      </a:r>
                    </a:p>
                  </a:txBody>
                  <a:tcPr marL="5763" marR="5763" marT="6339" marB="0" anchor="ctr"/>
                </a:tc>
                <a:extLst>
                  <a:ext uri="{0D108BD9-81ED-4DB2-BD59-A6C34878D82A}">
                    <a16:rowId xmlns="" xmlns:a16="http://schemas.microsoft.com/office/drawing/2014/main" val="4226127229"/>
                  </a:ext>
                </a:extLst>
              </a:tr>
              <a:tr h="50557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CA" sz="1500" u="none" strike="noStrike" dirty="0">
                          <a:effectLst/>
                          <a:latin typeface="+mn-lt"/>
                        </a:rPr>
                        <a:t>Member</a:t>
                      </a:r>
                      <a:endParaRPr lang="en-CA" sz="1500" b="0" i="0" u="none" strike="noStrike" dirty="0">
                        <a:solidFill>
                          <a:srgbClr val="000000"/>
                        </a:solidFill>
                        <a:effectLst/>
                        <a:latin typeface="+mn-lt"/>
                      </a:endParaRPr>
                    </a:p>
                  </a:txBody>
                  <a:tcPr marL="5763" marR="5763" marT="6339" marB="0" anchor="ctr"/>
                </a:tc>
                <a:tc>
                  <a:txBody>
                    <a:bodyPr/>
                    <a:lstStyle/>
                    <a:p>
                      <a:pPr algn="ctr" fontAlgn="ctr"/>
                      <a:r>
                        <a:rPr lang="it-IT" sz="1500" b="1" i="0" u="none" strike="noStrike" dirty="0">
                          <a:solidFill>
                            <a:srgbClr val="000000"/>
                          </a:solidFill>
                          <a:effectLst/>
                          <a:latin typeface="+mn-lt"/>
                        </a:rPr>
                        <a:t>Alain Bonnafous</a:t>
                      </a:r>
                    </a:p>
                  </a:txBody>
                  <a:tcPr marL="5763" marR="5763" marT="6339" marB="0" anchor="ctr"/>
                </a:tc>
                <a:tc>
                  <a:txBody>
                    <a:bodyPr/>
                    <a:lstStyle/>
                    <a:p>
                      <a:pPr algn="ctr" fontAlgn="b"/>
                      <a:r>
                        <a:rPr lang="en-CA" sz="1500" b="0" i="0" u="none" strike="noStrike" dirty="0">
                          <a:solidFill>
                            <a:schemeClr val="tx1"/>
                          </a:solidFill>
                          <a:effectLst/>
                          <a:latin typeface="+mn-lt"/>
                        </a:rPr>
                        <a:t>France</a:t>
                      </a:r>
                    </a:p>
                  </a:txBody>
                  <a:tcPr marL="5763" marR="5763" marT="6339" marB="0" anchor="ctr"/>
                </a:tc>
                <a:extLst>
                  <a:ext uri="{0D108BD9-81ED-4DB2-BD59-A6C34878D82A}">
                    <a16:rowId xmlns="" xmlns:a16="http://schemas.microsoft.com/office/drawing/2014/main" val="3576311645"/>
                  </a:ext>
                </a:extLst>
              </a:tr>
              <a:tr h="505579">
                <a:tc>
                  <a:txBody>
                    <a:bodyPr/>
                    <a:lstStyle/>
                    <a:p>
                      <a:pPr algn="ctr" fontAlgn="b"/>
                      <a:r>
                        <a:rPr lang="en-CA" sz="1500" u="none" strike="noStrike" dirty="0">
                          <a:effectLst/>
                          <a:latin typeface="+mn-lt"/>
                        </a:rPr>
                        <a:t>Member</a:t>
                      </a:r>
                      <a:endParaRPr lang="en-CA" sz="1500" b="0" i="0" u="none" strike="noStrike" dirty="0">
                        <a:solidFill>
                          <a:srgbClr val="000000"/>
                        </a:solidFill>
                        <a:effectLst/>
                        <a:latin typeface="+mn-lt"/>
                      </a:endParaRPr>
                    </a:p>
                  </a:txBody>
                  <a:tcPr marL="5763" marR="5763" marT="6339" marB="0" anchor="ctr"/>
                </a:tc>
                <a:tc>
                  <a:txBody>
                    <a:bodyPr/>
                    <a:lstStyle/>
                    <a:p>
                      <a:pPr algn="ctr" fontAlgn="ctr"/>
                      <a:r>
                        <a:rPr lang="it-IT" sz="1500" b="1" i="0" u="none" strike="noStrike" dirty="0">
                          <a:solidFill>
                            <a:srgbClr val="000000"/>
                          </a:solidFill>
                          <a:effectLst/>
                          <a:latin typeface="+mn-lt"/>
                        </a:rPr>
                        <a:t>Yucel Candimir</a:t>
                      </a:r>
                    </a:p>
                  </a:txBody>
                  <a:tcPr marL="5763" marR="5763" marT="6339" marB="0" anchor="ctr"/>
                </a:tc>
                <a:tc>
                  <a:txBody>
                    <a:bodyPr/>
                    <a:lstStyle/>
                    <a:p>
                      <a:pPr algn="ctr" fontAlgn="b"/>
                      <a:r>
                        <a:rPr lang="en-CA" sz="1500" b="0" i="0" u="none" strike="noStrike" dirty="0">
                          <a:solidFill>
                            <a:schemeClr val="tx1"/>
                          </a:solidFill>
                          <a:effectLst/>
                          <a:latin typeface="+mn-lt"/>
                        </a:rPr>
                        <a:t>Turkey</a:t>
                      </a:r>
                    </a:p>
                  </a:txBody>
                  <a:tcPr marL="5763" marR="5763" marT="6339" marB="0" anchor="ctr"/>
                </a:tc>
                <a:extLst>
                  <a:ext uri="{0D108BD9-81ED-4DB2-BD59-A6C34878D82A}">
                    <a16:rowId xmlns="" xmlns:a16="http://schemas.microsoft.com/office/drawing/2014/main" val="3243424320"/>
                  </a:ext>
                </a:extLst>
              </a:tr>
              <a:tr h="505579">
                <a:tc>
                  <a:txBody>
                    <a:bodyPr/>
                    <a:lstStyle/>
                    <a:p>
                      <a:pPr algn="ctr" fontAlgn="b"/>
                      <a:r>
                        <a:rPr lang="en-CA" sz="1500" u="none" strike="noStrike" dirty="0">
                          <a:effectLst/>
                          <a:latin typeface="+mn-lt"/>
                        </a:rPr>
                        <a:t>Member</a:t>
                      </a:r>
                      <a:endParaRPr lang="en-CA" sz="1500" b="0" i="0" u="none" strike="noStrike" dirty="0">
                        <a:solidFill>
                          <a:srgbClr val="000000"/>
                        </a:solidFill>
                        <a:effectLst/>
                        <a:latin typeface="+mn-lt"/>
                      </a:endParaRPr>
                    </a:p>
                  </a:txBody>
                  <a:tcPr marL="5763" marR="5763" marT="6339" marB="0" anchor="ctr"/>
                </a:tc>
                <a:tc>
                  <a:txBody>
                    <a:bodyPr/>
                    <a:lstStyle/>
                    <a:p>
                      <a:pPr algn="ctr" fontAlgn="ctr"/>
                      <a:r>
                        <a:rPr lang="it-IT" sz="1500" b="1" i="0" u="none" strike="noStrike" dirty="0">
                          <a:solidFill>
                            <a:srgbClr val="000000"/>
                          </a:solidFill>
                          <a:effectLst/>
                          <a:latin typeface="+mn-lt"/>
                        </a:rPr>
                        <a:t>Werner Rothengatter</a:t>
                      </a:r>
                    </a:p>
                  </a:txBody>
                  <a:tcPr marL="5763" marR="5763" marT="6339" marB="0" anchor="ctr"/>
                </a:tc>
                <a:tc>
                  <a:txBody>
                    <a:bodyPr/>
                    <a:lstStyle/>
                    <a:p>
                      <a:pPr algn="ctr" fontAlgn="b"/>
                      <a:r>
                        <a:rPr lang="en-CA" sz="1500" b="0" i="0" u="none" strike="noStrike" dirty="0">
                          <a:solidFill>
                            <a:schemeClr val="tx1"/>
                          </a:solidFill>
                          <a:effectLst/>
                          <a:latin typeface="+mn-lt"/>
                        </a:rPr>
                        <a:t>Germany</a:t>
                      </a:r>
                    </a:p>
                  </a:txBody>
                  <a:tcPr marL="5763" marR="5763" marT="6339" marB="0" anchor="ctr"/>
                </a:tc>
                <a:extLst>
                  <a:ext uri="{0D108BD9-81ED-4DB2-BD59-A6C34878D82A}">
                    <a16:rowId xmlns="" xmlns:a16="http://schemas.microsoft.com/office/drawing/2014/main" val="1784634566"/>
                  </a:ext>
                </a:extLst>
              </a:tr>
              <a:tr h="505579">
                <a:tc>
                  <a:txBody>
                    <a:bodyPr/>
                    <a:lstStyle/>
                    <a:p>
                      <a:pPr algn="ctr" fontAlgn="b"/>
                      <a:r>
                        <a:rPr lang="en-CA" sz="1500" u="none" strike="noStrike" dirty="0">
                          <a:effectLst/>
                          <a:latin typeface="+mn-lt"/>
                        </a:rPr>
                        <a:t>Member</a:t>
                      </a:r>
                      <a:endParaRPr lang="en-CA" sz="1500" b="0" i="0" u="none" strike="noStrike" dirty="0">
                        <a:solidFill>
                          <a:srgbClr val="000000"/>
                        </a:solidFill>
                        <a:effectLst/>
                        <a:latin typeface="+mn-lt"/>
                      </a:endParaRPr>
                    </a:p>
                  </a:txBody>
                  <a:tcPr marL="5763" marR="5763" marT="6339" marB="0" anchor="ctr"/>
                </a:tc>
                <a:tc>
                  <a:txBody>
                    <a:bodyPr/>
                    <a:lstStyle/>
                    <a:p>
                      <a:pPr algn="ctr" fontAlgn="ctr"/>
                      <a:r>
                        <a:rPr lang="it-IT" sz="1500" b="1" i="0" u="none" strike="noStrike" dirty="0">
                          <a:solidFill>
                            <a:srgbClr val="000000"/>
                          </a:solidFill>
                          <a:effectLst/>
                          <a:latin typeface="+mn-lt"/>
                        </a:rPr>
                        <a:t>Roger Vickerman</a:t>
                      </a:r>
                    </a:p>
                  </a:txBody>
                  <a:tcPr marL="5763" marR="5763" marT="6339" marB="0" anchor="ctr"/>
                </a:tc>
                <a:tc>
                  <a:txBody>
                    <a:bodyPr/>
                    <a:lstStyle/>
                    <a:p>
                      <a:pPr algn="ctr" fontAlgn="b"/>
                      <a:r>
                        <a:rPr lang="en-CA" sz="1500" b="0" i="0" u="none" strike="noStrike" dirty="0">
                          <a:solidFill>
                            <a:schemeClr val="tx1"/>
                          </a:solidFill>
                          <a:effectLst/>
                          <a:latin typeface="+mn-lt"/>
                        </a:rPr>
                        <a:t>UK </a:t>
                      </a:r>
                    </a:p>
                  </a:txBody>
                  <a:tcPr marL="5763" marR="5763" marT="6339" marB="0" anchor="ctr"/>
                </a:tc>
                <a:extLst>
                  <a:ext uri="{0D108BD9-81ED-4DB2-BD59-A6C34878D82A}">
                    <a16:rowId xmlns="" xmlns:a16="http://schemas.microsoft.com/office/drawing/2014/main" val="292357414"/>
                  </a:ext>
                </a:extLst>
              </a:tr>
              <a:tr h="505579">
                <a:tc>
                  <a:txBody>
                    <a:bodyPr/>
                    <a:lstStyle/>
                    <a:p>
                      <a:pPr algn="ctr" fontAlgn="b"/>
                      <a:r>
                        <a:rPr lang="en-CA" sz="1500" u="none" strike="noStrike" dirty="0">
                          <a:effectLst/>
                          <a:latin typeface="+mn-lt"/>
                        </a:rPr>
                        <a:t>Member</a:t>
                      </a:r>
                      <a:endParaRPr lang="en-CA" sz="1500" b="0" i="0" u="none" strike="noStrike" dirty="0">
                        <a:solidFill>
                          <a:srgbClr val="000000"/>
                        </a:solidFill>
                        <a:effectLst/>
                        <a:latin typeface="+mn-lt"/>
                      </a:endParaRPr>
                    </a:p>
                  </a:txBody>
                  <a:tcPr marL="5763" marR="5763" marT="6339" marB="0" anchor="ctr"/>
                </a:tc>
                <a:tc>
                  <a:txBody>
                    <a:bodyPr/>
                    <a:lstStyle/>
                    <a:p>
                      <a:pPr algn="ctr" fontAlgn="ctr"/>
                      <a:r>
                        <a:rPr lang="it-IT" sz="1500" b="1" i="0" u="none" strike="noStrike" dirty="0">
                          <a:solidFill>
                            <a:srgbClr val="000000"/>
                          </a:solidFill>
                          <a:effectLst/>
                          <a:latin typeface="+mn-lt"/>
                        </a:rPr>
                        <a:t>Yoshitsugu Hayashi</a:t>
                      </a:r>
                    </a:p>
                  </a:txBody>
                  <a:tcPr marL="5763" marR="5763" marT="6339" marB="0" anchor="ctr"/>
                </a:tc>
                <a:tc>
                  <a:txBody>
                    <a:bodyPr/>
                    <a:lstStyle/>
                    <a:p>
                      <a:pPr algn="ctr" fontAlgn="b"/>
                      <a:r>
                        <a:rPr lang="en-CA" sz="1500" b="0" i="0" u="none" strike="noStrike" dirty="0">
                          <a:solidFill>
                            <a:schemeClr val="tx1"/>
                          </a:solidFill>
                          <a:effectLst/>
                          <a:latin typeface="+mn-lt"/>
                        </a:rPr>
                        <a:t>Japan </a:t>
                      </a:r>
                    </a:p>
                  </a:txBody>
                  <a:tcPr marL="5763" marR="5763" marT="6339" marB="0" anchor="ctr"/>
                </a:tc>
                <a:extLst>
                  <a:ext uri="{0D108BD9-81ED-4DB2-BD59-A6C34878D82A}">
                    <a16:rowId xmlns="" xmlns:a16="http://schemas.microsoft.com/office/drawing/2014/main" val="753973388"/>
                  </a:ext>
                </a:extLst>
              </a:tr>
            </a:tbl>
          </a:graphicData>
        </a:graphic>
      </p:graphicFrame>
      <p:sp>
        <p:nvSpPr>
          <p:cNvPr id="5" name="Footer Placeholder 3"/>
          <p:cNvSpPr>
            <a:spLocks noGrp="1"/>
          </p:cNvSpPr>
          <p:nvPr>
            <p:ph type="ftr" sz="quarter" idx="4294967295"/>
          </p:nvPr>
        </p:nvSpPr>
        <p:spPr>
          <a:xfrm>
            <a:off x="250824" y="6437313"/>
            <a:ext cx="8640763" cy="231775"/>
          </a:xfrm>
          <a:prstGeom prst="rect">
            <a:avLst/>
          </a:prstGeom>
        </p:spPr>
        <p:txBody>
          <a:bodyPr/>
          <a:lstStyle/>
          <a:p>
            <a:r>
              <a:rPr lang="nl-NL" sz="1000" dirty="0"/>
              <a:t>WCTRS General Assembly  -  Mumbai </a:t>
            </a:r>
            <a:r>
              <a:rPr lang="nl-NL" sz="1000" dirty="0" smtClean="0"/>
              <a:t>2019						</a:t>
            </a:r>
            <a:fld id="{CF0BEBE2-B793-4BAA-A022-1B6856BC84C1}" type="slidenum">
              <a:rPr lang="nl-NL" smtClean="0"/>
              <a:t>51</a:t>
            </a:fld>
            <a:r>
              <a:rPr lang="nl-NL" sz="1000" dirty="0"/>
              <a:t>					</a:t>
            </a:r>
          </a:p>
          <a:p>
            <a:endParaRPr lang="nl-NL" dirty="0"/>
          </a:p>
        </p:txBody>
      </p:sp>
    </p:spTree>
    <p:extLst>
      <p:ext uri="{BB962C8B-B14F-4D97-AF65-F5344CB8AC3E}">
        <p14:creationId xmlns:p14="http://schemas.microsoft.com/office/powerpoint/2010/main" val="2559671965"/>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2571229" y="1911014"/>
            <a:ext cx="4008846" cy="3324676"/>
            <a:chOff x="3275013" y="1066801"/>
            <a:chExt cx="5334000" cy="4510013"/>
          </a:xfrm>
        </p:grpSpPr>
        <p:pic>
          <p:nvPicPr>
            <p:cNvPr id="30724" name="Picture 4" descr="https://pixabay.com/static/uploads/photo/2014/10/16/01/31/thank-you-490606_960_720.png"/>
            <p:cNvPicPr>
              <a:picLocks noChangeAspect="1" noChangeArrowheads="1"/>
            </p:cNvPicPr>
            <p:nvPr/>
          </p:nvPicPr>
          <p:blipFill rotWithShape="1">
            <a:blip r:embed="rId3">
              <a:extLst>
                <a:ext uri="{28A0092B-C50C-407E-A947-70E740481C1C}">
                  <a14:useLocalDpi xmlns:a14="http://schemas.microsoft.com/office/drawing/2010/main" val="0"/>
                </a:ext>
              </a:extLst>
            </a:blip>
            <a:srcRect l="8540" t="6369" r="6053" b="8901"/>
            <a:stretch/>
          </p:blipFill>
          <p:spPr bwMode="auto">
            <a:xfrm>
              <a:off x="3275013" y="1066801"/>
              <a:ext cx="5334000" cy="3886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15076" y="4762500"/>
              <a:ext cx="3879274" cy="814314"/>
            </a:xfrm>
            <a:prstGeom prst="rect">
              <a:avLst/>
            </a:prstGeom>
            <a:noFill/>
          </p:spPr>
          <p:txBody>
            <a:bodyPr wrap="square" rtlCol="0">
              <a:spAutoFit/>
            </a:bodyPr>
            <a:lstStyle/>
            <a:p>
              <a:pPr algn="ctr"/>
              <a:r>
                <a:rPr lang="ko-KR" altLang="en-US" sz="3301" b="1" dirty="0">
                  <a:latin typeface="궁서체" panose="02030609000101010101" pitchFamily="17" charset="-127"/>
                  <a:ea typeface="궁서체" panose="02030609000101010101" pitchFamily="17" charset="-127"/>
                </a:rPr>
                <a:t>감사합니다</a:t>
              </a:r>
              <a:r>
                <a:rPr lang="en-US" altLang="ko-KR" sz="3301" b="1" dirty="0">
                  <a:latin typeface="궁서체" panose="02030609000101010101" pitchFamily="17" charset="-127"/>
                  <a:ea typeface="궁서체" panose="02030609000101010101" pitchFamily="17" charset="-127"/>
                </a:rPr>
                <a:t>.</a:t>
              </a:r>
              <a:endParaRPr lang="en-CA" b="1" dirty="0">
                <a:latin typeface="궁서체" panose="02030609000101010101" pitchFamily="17" charset="-127"/>
                <a:ea typeface="궁서체" panose="02030609000101010101" pitchFamily="17" charset="-127"/>
              </a:endParaRPr>
            </a:p>
          </p:txBody>
        </p:sp>
      </p:grpSp>
      <p:sp>
        <p:nvSpPr>
          <p:cNvPr id="5" name="Footer Placeholder 3"/>
          <p:cNvSpPr>
            <a:spLocks noGrp="1"/>
          </p:cNvSpPr>
          <p:nvPr>
            <p:ph type="ftr" sz="quarter" idx="11"/>
          </p:nvPr>
        </p:nvSpPr>
        <p:spPr>
          <a:xfrm>
            <a:off x="250824" y="6437313"/>
            <a:ext cx="8640763" cy="231775"/>
          </a:xfrm>
        </p:spPr>
        <p:txBody>
          <a:bodyPr/>
          <a:lstStyle/>
          <a:p>
            <a:r>
              <a:rPr lang="nl-NL" dirty="0"/>
              <a:t>WCTRS General Assembly  -  Mumbai </a:t>
            </a:r>
            <a:r>
              <a:rPr lang="nl-NL" dirty="0" smtClean="0"/>
              <a:t>2019						</a:t>
            </a:r>
            <a:fld id="{8D6130FB-50F5-4E72-8523-299B4FFC5263}" type="slidenum">
              <a:rPr lang="nl-NL" smtClean="0"/>
              <a:t>52</a:t>
            </a:fld>
            <a:r>
              <a:rPr lang="nl-NL" dirty="0"/>
              <a:t>						</a:t>
            </a:r>
          </a:p>
        </p:txBody>
      </p:sp>
    </p:spTree>
    <p:extLst>
      <p:ext uri="{BB962C8B-B14F-4D97-AF65-F5344CB8AC3E}">
        <p14:creationId xmlns:p14="http://schemas.microsoft.com/office/powerpoint/2010/main" val="7418695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12. Fees and General Assembly</a:t>
            </a:r>
            <a:endParaRPr lang="en-GB" dirty="0"/>
          </a:p>
        </p:txBody>
      </p:sp>
      <p:sp>
        <p:nvSpPr>
          <p:cNvPr id="3" name="Content Placeholder 2"/>
          <p:cNvSpPr>
            <a:spLocks noGrp="1"/>
          </p:cNvSpPr>
          <p:nvPr>
            <p:ph idx="1"/>
          </p:nvPr>
        </p:nvSpPr>
        <p:spPr/>
        <p:txBody>
          <a:bodyPr/>
          <a:lstStyle/>
          <a:p>
            <a:pPr marL="0" indent="0">
              <a:buNone/>
            </a:pPr>
            <a:r>
              <a:rPr lang="en-GB" sz="1800" dirty="0" smtClean="0"/>
              <a:t>Background</a:t>
            </a:r>
          </a:p>
          <a:p>
            <a:r>
              <a:rPr lang="en-GB" sz="1800" dirty="0" smtClean="0"/>
              <a:t>For </a:t>
            </a:r>
            <a:r>
              <a:rPr lang="en-GB" sz="1800" dirty="0"/>
              <a:t>the period 2016 to 2019, the full membership fee is $150, with reduced fees of $90 for members from developing countries and $60 for registered students. </a:t>
            </a:r>
            <a:endParaRPr lang="en-GB" sz="1800" dirty="0" smtClean="0"/>
          </a:p>
          <a:p>
            <a:r>
              <a:rPr lang="en-GB" sz="1800" dirty="0" smtClean="0"/>
              <a:t>Fees </a:t>
            </a:r>
            <a:r>
              <a:rPr lang="en-GB" sz="1800" dirty="0"/>
              <a:t>will be reduced by one third for those joining on or after 1st January of the year following a WCTR, and by two thirds for those joining on or after 1st January in the second year following a WCTR.</a:t>
            </a:r>
          </a:p>
          <a:p>
            <a:r>
              <a:rPr lang="en-GB" sz="1800" dirty="0" smtClean="0"/>
              <a:t>At </a:t>
            </a:r>
            <a:r>
              <a:rPr lang="en-GB" sz="1800" dirty="0"/>
              <a:t>its meeting in July 2016, the GA gave the STC the power to raise the fees for 2019 to 2022 by at most 20% above these values</a:t>
            </a:r>
            <a:r>
              <a:rPr lang="en-GB" sz="1800" dirty="0" smtClean="0"/>
              <a:t>.</a:t>
            </a:r>
          </a:p>
          <a:p>
            <a:pPr marL="0" indent="0">
              <a:buNone/>
            </a:pPr>
            <a:endParaRPr lang="en-GB" sz="1800" dirty="0" smtClean="0"/>
          </a:p>
          <a:p>
            <a:pPr marL="0" indent="0">
              <a:buNone/>
            </a:pPr>
            <a:r>
              <a:rPr lang="en-GB" sz="1800" dirty="0" smtClean="0"/>
              <a:t>Proposal</a:t>
            </a:r>
            <a:endParaRPr lang="en-GB" sz="1800" dirty="0"/>
          </a:p>
          <a:p>
            <a:r>
              <a:rPr lang="en-GB" sz="1800" dirty="0" smtClean="0"/>
              <a:t>STC - We did not exercise that option so should ask the GA for this flexibility once again for the period 2022 to 2025.</a:t>
            </a:r>
            <a:endParaRPr lang="en-GB" sz="1800" dirty="0"/>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2019						</a:t>
            </a:r>
            <a:fld id="{5D46D56F-41C5-43AA-BB9E-8F3D878BC5E2}" type="slidenum">
              <a:rPr lang="nl-NL"/>
              <a:pPr/>
              <a:t>53</a:t>
            </a:fld>
            <a:endParaRPr lang="nl-NL" dirty="0"/>
          </a:p>
          <a:p>
            <a:endParaRPr lang="nl-NL" dirty="0"/>
          </a:p>
        </p:txBody>
      </p:sp>
    </p:spTree>
    <p:extLst>
      <p:ext uri="{BB962C8B-B14F-4D97-AF65-F5344CB8AC3E}">
        <p14:creationId xmlns:p14="http://schemas.microsoft.com/office/powerpoint/2010/main" val="580566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531685" y="509017"/>
            <a:ext cx="7648283" cy="792088"/>
          </a:xfrm>
          <a:prstGeom prst="rect">
            <a:avLst/>
          </a:prstGeom>
        </p:spPr>
        <p:txBody>
          <a:bodyPr anchor="ct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Verdana" pitchFamily="34" charset="0"/>
              </a:defRPr>
            </a:lvl2pPr>
            <a:lvl3pPr algn="l" rtl="0" eaLnBrk="1" fontAlgn="base" hangingPunct="1">
              <a:spcBef>
                <a:spcPct val="0"/>
              </a:spcBef>
              <a:spcAft>
                <a:spcPct val="0"/>
              </a:spcAft>
              <a:defRPr sz="2800" b="1">
                <a:solidFill>
                  <a:schemeClr val="tx1"/>
                </a:solidFill>
                <a:latin typeface="Verdana" pitchFamily="34" charset="0"/>
              </a:defRPr>
            </a:lvl3pPr>
            <a:lvl4pPr algn="l" rtl="0" eaLnBrk="1" fontAlgn="base" hangingPunct="1">
              <a:spcBef>
                <a:spcPct val="0"/>
              </a:spcBef>
              <a:spcAft>
                <a:spcPct val="0"/>
              </a:spcAft>
              <a:defRPr sz="2800" b="1">
                <a:solidFill>
                  <a:schemeClr val="tx1"/>
                </a:solidFill>
                <a:latin typeface="Verdana" pitchFamily="34" charset="0"/>
              </a:defRPr>
            </a:lvl4pPr>
            <a:lvl5pPr algn="l" rtl="0" eaLnBrk="1" fontAlgn="base" hangingPunct="1">
              <a:spcBef>
                <a:spcPct val="0"/>
              </a:spcBef>
              <a:spcAft>
                <a:spcPct val="0"/>
              </a:spcAft>
              <a:defRPr sz="2800" b="1">
                <a:solidFill>
                  <a:schemeClr val="tx1"/>
                </a:solidFill>
                <a:latin typeface="Verdana" pitchFamily="34" charset="0"/>
              </a:defRPr>
            </a:lvl5pPr>
            <a:lvl6pPr marL="457200" algn="l" rtl="0" eaLnBrk="1" fontAlgn="base" hangingPunct="1">
              <a:spcBef>
                <a:spcPct val="0"/>
              </a:spcBef>
              <a:spcAft>
                <a:spcPct val="0"/>
              </a:spcAft>
              <a:defRPr sz="2800" b="1">
                <a:solidFill>
                  <a:schemeClr val="tx1"/>
                </a:solidFill>
                <a:latin typeface="Verdana" pitchFamily="34" charset="0"/>
              </a:defRPr>
            </a:lvl6pPr>
            <a:lvl7pPr marL="914400" algn="l" rtl="0" eaLnBrk="1" fontAlgn="base" hangingPunct="1">
              <a:spcBef>
                <a:spcPct val="0"/>
              </a:spcBef>
              <a:spcAft>
                <a:spcPct val="0"/>
              </a:spcAft>
              <a:defRPr sz="2800" b="1">
                <a:solidFill>
                  <a:schemeClr val="tx1"/>
                </a:solidFill>
                <a:latin typeface="Verdana" pitchFamily="34" charset="0"/>
              </a:defRPr>
            </a:lvl7pPr>
            <a:lvl8pPr marL="1371600" algn="l" rtl="0" eaLnBrk="1" fontAlgn="base" hangingPunct="1">
              <a:spcBef>
                <a:spcPct val="0"/>
              </a:spcBef>
              <a:spcAft>
                <a:spcPct val="0"/>
              </a:spcAft>
              <a:defRPr sz="2800" b="1">
                <a:solidFill>
                  <a:schemeClr val="tx1"/>
                </a:solidFill>
                <a:latin typeface="Verdana" pitchFamily="34" charset="0"/>
              </a:defRPr>
            </a:lvl8pPr>
            <a:lvl9pPr marL="1828800" algn="l" rtl="0" eaLnBrk="1" fontAlgn="base" hangingPunct="1">
              <a:spcBef>
                <a:spcPct val="0"/>
              </a:spcBef>
              <a:spcAft>
                <a:spcPct val="0"/>
              </a:spcAft>
              <a:defRPr sz="2800" b="1">
                <a:solidFill>
                  <a:schemeClr val="tx1"/>
                </a:solidFill>
                <a:latin typeface="Verdana" pitchFamily="34" charset="0"/>
              </a:defRPr>
            </a:lvl9pPr>
          </a:lstStyle>
          <a:p>
            <a:pPr algn="ctr">
              <a:spcBef>
                <a:spcPts val="600"/>
              </a:spcBef>
            </a:pPr>
            <a:r>
              <a:rPr lang="en-GB" kern="0" dirty="0" smtClean="0"/>
              <a:t>Thank You</a:t>
            </a:r>
            <a:endParaRPr lang="nl-NL" sz="1800" kern="0" dirty="0"/>
          </a:p>
        </p:txBody>
      </p:sp>
      <p:pic>
        <p:nvPicPr>
          <p:cNvPr id="3" name="Picture 2"/>
          <p:cNvPicPr>
            <a:picLocks noChangeAspect="1"/>
          </p:cNvPicPr>
          <p:nvPr/>
        </p:nvPicPr>
        <p:blipFill>
          <a:blip r:embed="rId3"/>
          <a:stretch>
            <a:fillRect/>
          </a:stretch>
        </p:blipFill>
        <p:spPr>
          <a:xfrm>
            <a:off x="240799" y="3039520"/>
            <a:ext cx="8711997" cy="1080000"/>
          </a:xfrm>
          <a:prstGeom prst="rect">
            <a:avLst/>
          </a:prstGeom>
        </p:spPr>
      </p:pic>
    </p:spTree>
    <p:extLst>
      <p:ext uri="{BB962C8B-B14F-4D97-AF65-F5344CB8AC3E}">
        <p14:creationId xmlns:p14="http://schemas.microsoft.com/office/powerpoint/2010/main" val="706624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a:t>
            </a:r>
            <a:r>
              <a:rPr lang="en-GB" dirty="0" smtClean="0"/>
              <a:t>. Minutes of General Assembly 2016 (Shanghai)</a:t>
            </a:r>
            <a:endParaRPr lang="en-GB" dirty="0"/>
          </a:p>
        </p:txBody>
      </p:sp>
      <p:sp>
        <p:nvSpPr>
          <p:cNvPr id="3" name="Content Placeholder 2"/>
          <p:cNvSpPr>
            <a:spLocks noGrp="1"/>
          </p:cNvSpPr>
          <p:nvPr>
            <p:ph idx="1"/>
          </p:nvPr>
        </p:nvSpPr>
        <p:spPr>
          <a:xfrm>
            <a:off x="250825" y="1432459"/>
            <a:ext cx="8640763" cy="4500562"/>
          </a:xfrm>
        </p:spPr>
        <p:txBody>
          <a:bodyPr/>
          <a:lstStyle/>
          <a:p>
            <a:pPr marL="0" indent="0" algn="ctr">
              <a:buNone/>
            </a:pPr>
            <a:endParaRPr lang="en-GB" sz="1200" dirty="0" smtClean="0"/>
          </a:p>
          <a:p>
            <a:pPr>
              <a:lnSpc>
                <a:spcPct val="150000"/>
              </a:lnSpc>
            </a:pPr>
            <a:r>
              <a:rPr lang="en-GB" sz="2400" b="1" dirty="0"/>
              <a:t>CMS</a:t>
            </a:r>
            <a:r>
              <a:rPr lang="en-GB" sz="2400" dirty="0"/>
              <a:t>: Conference Management System (new)</a:t>
            </a:r>
          </a:p>
          <a:p>
            <a:pPr>
              <a:lnSpc>
                <a:spcPct val="150000"/>
              </a:lnSpc>
            </a:pPr>
            <a:r>
              <a:rPr lang="en-GB" sz="2400" b="1" dirty="0"/>
              <a:t>24 partner journals </a:t>
            </a:r>
            <a:r>
              <a:rPr lang="en-GB" sz="2400" dirty="0"/>
              <a:t>(new)</a:t>
            </a:r>
          </a:p>
          <a:p>
            <a:pPr>
              <a:lnSpc>
                <a:spcPct val="150000"/>
              </a:lnSpc>
            </a:pPr>
            <a:r>
              <a:rPr lang="en-GB" sz="2400" b="1" dirty="0"/>
              <a:t>SIGs</a:t>
            </a:r>
            <a:r>
              <a:rPr lang="en-GB" sz="2400" dirty="0"/>
              <a:t> 15</a:t>
            </a:r>
            <a:r>
              <a:rPr lang="en-GB" sz="2400" dirty="0">
                <a:sym typeface="Wingdings"/>
              </a:rPr>
              <a:t>30</a:t>
            </a:r>
          </a:p>
          <a:p>
            <a:pPr>
              <a:lnSpc>
                <a:spcPct val="150000"/>
              </a:lnSpc>
            </a:pPr>
            <a:r>
              <a:rPr lang="en-GB" sz="2400" b="1" dirty="0">
                <a:sym typeface="Wingdings"/>
              </a:rPr>
              <a:t>SOM</a:t>
            </a:r>
            <a:r>
              <a:rPr lang="en-GB" sz="2400" dirty="0">
                <a:sym typeface="Wingdings"/>
              </a:rPr>
              <a:t>: Supporting Organisational Membership (new)</a:t>
            </a:r>
          </a:p>
          <a:p>
            <a:pPr>
              <a:lnSpc>
                <a:spcPct val="150000"/>
              </a:lnSpc>
            </a:pPr>
            <a:r>
              <a:rPr lang="en-GB" sz="2400" b="1" dirty="0">
                <a:sym typeface="Wingdings"/>
              </a:rPr>
              <a:t>Developing relationships </a:t>
            </a:r>
            <a:r>
              <a:rPr lang="en-GB" sz="2400" dirty="0">
                <a:sym typeface="Wingdings"/>
              </a:rPr>
              <a:t>(ITF, TRB, CODATU, </a:t>
            </a:r>
            <a:r>
              <a:rPr lang="en-GB" sz="2400" dirty="0" err="1">
                <a:sym typeface="Wingdings"/>
              </a:rPr>
              <a:t>SLoCat</a:t>
            </a:r>
            <a:r>
              <a:rPr lang="en-GB" sz="2400" dirty="0">
                <a:sym typeface="Wingdings"/>
              </a:rPr>
              <a:t>)</a:t>
            </a:r>
          </a:p>
          <a:p>
            <a:pPr>
              <a:lnSpc>
                <a:spcPct val="150000"/>
              </a:lnSpc>
            </a:pPr>
            <a:r>
              <a:rPr lang="en-GB" sz="2400" b="1" dirty="0">
                <a:sym typeface="Wingdings"/>
              </a:rPr>
              <a:t>WCTRS-Y</a:t>
            </a:r>
            <a:r>
              <a:rPr lang="en-GB" sz="2400" dirty="0">
                <a:sym typeface="Wingdings"/>
              </a:rPr>
              <a:t> 2016 Shanghai (doubled from 2013 Rio)</a:t>
            </a:r>
          </a:p>
          <a:p>
            <a:pPr marL="0" indent="0" algn="ctr">
              <a:buNone/>
            </a:pPr>
            <a:endParaRPr lang="en-GB" sz="2800" dirty="0"/>
          </a:p>
        </p:txBody>
      </p:sp>
      <p:sp>
        <p:nvSpPr>
          <p:cNvPr id="4" name="Footer Placeholder 3"/>
          <p:cNvSpPr>
            <a:spLocks noGrp="1"/>
          </p:cNvSpPr>
          <p:nvPr>
            <p:ph type="ftr" sz="quarter" idx="11"/>
          </p:nvPr>
        </p:nvSpPr>
        <p:spPr>
          <a:xfrm>
            <a:off x="250824" y="6437313"/>
            <a:ext cx="8640763" cy="231775"/>
          </a:xfrm>
        </p:spPr>
        <p:txBody>
          <a:bodyPr/>
          <a:lstStyle/>
          <a:p>
            <a:r>
              <a:rPr lang="nl-NL" dirty="0" smtClean="0"/>
              <a:t>WCTRS General Assembly  -  Mumbai 2019						</a:t>
            </a:r>
            <a:fld id="{E24EB5C5-E8EB-4C78-BB26-D534394858AB}" type="slidenum">
              <a:rPr lang="nl-NL" smtClean="0"/>
              <a:t>6</a:t>
            </a:fld>
            <a:endParaRPr lang="nl-NL" dirty="0"/>
          </a:p>
        </p:txBody>
      </p:sp>
    </p:spTree>
    <p:extLst>
      <p:ext uri="{BB962C8B-B14F-4D97-AF65-F5344CB8AC3E}">
        <p14:creationId xmlns:p14="http://schemas.microsoft.com/office/powerpoint/2010/main" val="3695739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488950"/>
            <a:ext cx="7741617" cy="838200"/>
          </a:xfrm>
        </p:spPr>
        <p:txBody>
          <a:bodyPr/>
          <a:lstStyle/>
          <a:p>
            <a:r>
              <a:rPr lang="en-GB" sz="2400" dirty="0"/>
              <a:t>4-1. President’s Report</a:t>
            </a:r>
            <a:br>
              <a:rPr lang="en-GB" sz="2400" dirty="0"/>
            </a:br>
            <a:r>
              <a:rPr lang="en-GB" sz="2400" dirty="0"/>
              <a:t>- Promotion of </a:t>
            </a:r>
            <a:r>
              <a:rPr lang="en-GB" altLang="ja-JP" sz="2400" dirty="0" smtClean="0"/>
              <a:t>Organisational </a:t>
            </a:r>
            <a:r>
              <a:rPr lang="en-GB" altLang="ja-JP" sz="2400" dirty="0"/>
              <a:t>Membership</a:t>
            </a:r>
            <a:endParaRPr lang="en-GB" sz="2400" dirty="0"/>
          </a:p>
        </p:txBody>
      </p:sp>
      <p:sp>
        <p:nvSpPr>
          <p:cNvPr id="3" name="Content Placeholder 2"/>
          <p:cNvSpPr>
            <a:spLocks noGrp="1"/>
          </p:cNvSpPr>
          <p:nvPr>
            <p:ph idx="1"/>
          </p:nvPr>
        </p:nvSpPr>
        <p:spPr/>
        <p:txBody>
          <a:bodyPr/>
          <a:lstStyle/>
          <a:p>
            <a:r>
              <a:rPr lang="en-GB" sz="2400" b="1" dirty="0"/>
              <a:t>SOM</a:t>
            </a:r>
            <a:r>
              <a:rPr lang="en-GB" sz="2400" dirty="0"/>
              <a:t> (</a:t>
            </a:r>
            <a:r>
              <a:rPr lang="en-GB" sz="2400" dirty="0">
                <a:solidFill>
                  <a:schemeClr val="accent6"/>
                </a:solidFill>
              </a:rPr>
              <a:t>Supporting</a:t>
            </a:r>
            <a:r>
              <a:rPr lang="en-GB" sz="2400" dirty="0"/>
              <a:t>) 8</a:t>
            </a:r>
          </a:p>
          <a:p>
            <a:pPr lvl="1"/>
            <a:r>
              <a:rPr lang="en-GB" sz="2400" dirty="0"/>
              <a:t>Central Nippon Expressway, East </a:t>
            </a:r>
            <a:r>
              <a:rPr lang="en-GB" sz="2400" dirty="0" smtClean="0"/>
              <a:t>Japan </a:t>
            </a:r>
            <a:r>
              <a:rPr lang="en-GB" sz="2400" dirty="0"/>
              <a:t>Railway Company, Japan Expressway Int’l, Nippon Koei, </a:t>
            </a:r>
            <a:r>
              <a:rPr lang="en-GB" sz="2400" dirty="0" err="1"/>
              <a:t>Sabanci</a:t>
            </a:r>
            <a:r>
              <a:rPr lang="en-GB" sz="2400" dirty="0"/>
              <a:t> </a:t>
            </a:r>
            <a:r>
              <a:rPr lang="en-GB" sz="2400" dirty="0" err="1"/>
              <a:t>Uni</a:t>
            </a:r>
            <a:r>
              <a:rPr lang="en-GB" sz="2400" dirty="0"/>
              <a:t> School of Management, Tekken Corp., </a:t>
            </a:r>
            <a:r>
              <a:rPr lang="en-GB" sz="2400" dirty="0" err="1"/>
              <a:t>Tongji</a:t>
            </a:r>
            <a:r>
              <a:rPr lang="en-GB" sz="2400" dirty="0"/>
              <a:t> </a:t>
            </a:r>
            <a:r>
              <a:rPr lang="en-GB" sz="2400" dirty="0" err="1"/>
              <a:t>Uni</a:t>
            </a:r>
            <a:r>
              <a:rPr lang="en-GB" sz="2400" dirty="0"/>
              <a:t>, TOYOTA</a:t>
            </a:r>
          </a:p>
          <a:p>
            <a:r>
              <a:rPr lang="en-GB" sz="2400" b="1" dirty="0"/>
              <a:t>POM</a:t>
            </a:r>
            <a:r>
              <a:rPr lang="en-GB" sz="2400" dirty="0"/>
              <a:t> (</a:t>
            </a:r>
            <a:r>
              <a:rPr lang="en-GB" sz="2400" dirty="0">
                <a:solidFill>
                  <a:schemeClr val="accent6"/>
                </a:solidFill>
              </a:rPr>
              <a:t>Partner</a:t>
            </a:r>
            <a:r>
              <a:rPr lang="en-GB" sz="2400" dirty="0"/>
              <a:t>) 7</a:t>
            </a:r>
          </a:p>
          <a:p>
            <a:pPr lvl="1"/>
            <a:r>
              <a:rPr lang="en-GB" sz="2400" dirty="0"/>
              <a:t>WB, OECD-ITF, </a:t>
            </a:r>
            <a:r>
              <a:rPr lang="en-GB" sz="2400" dirty="0" err="1"/>
              <a:t>SLoCat</a:t>
            </a:r>
            <a:r>
              <a:rPr lang="en-GB" sz="2400" dirty="0"/>
              <a:t>, CODATU, EASTS, TRB, UNCRD</a:t>
            </a:r>
          </a:p>
          <a:p>
            <a:r>
              <a:rPr lang="en-GB" sz="2400" b="1" dirty="0"/>
              <a:t>ROM</a:t>
            </a:r>
            <a:r>
              <a:rPr lang="en-GB" sz="2400" dirty="0"/>
              <a:t> (</a:t>
            </a:r>
            <a:r>
              <a:rPr lang="en-GB" sz="2400" dirty="0">
                <a:solidFill>
                  <a:schemeClr val="accent6"/>
                </a:solidFill>
              </a:rPr>
              <a:t>Research</a:t>
            </a:r>
            <a:r>
              <a:rPr lang="en-GB" sz="2400" dirty="0"/>
              <a:t>) 4</a:t>
            </a:r>
          </a:p>
          <a:p>
            <a:pPr lvl="1"/>
            <a:r>
              <a:rPr lang="en-GB" sz="2400" dirty="0"/>
              <a:t>Technical University of Darmstadt</a:t>
            </a:r>
            <a:r>
              <a:rPr lang="en-GB" altLang="ja-JP" sz="2400" dirty="0"/>
              <a:t>, i-LISTT </a:t>
            </a:r>
            <a:r>
              <a:rPr lang="en-GB" altLang="ja-JP" sz="2400" dirty="0" err="1"/>
              <a:t>Uni</a:t>
            </a:r>
            <a:r>
              <a:rPr lang="en-GB" altLang="ja-JP" sz="2400" dirty="0"/>
              <a:t> of </a:t>
            </a:r>
            <a:r>
              <a:rPr lang="en-GB" altLang="ja-JP" sz="2400" dirty="0" err="1"/>
              <a:t>Nothampton</a:t>
            </a:r>
            <a:r>
              <a:rPr lang="en-GB" sz="2400" dirty="0"/>
              <a:t>, IFSTTAR France, </a:t>
            </a:r>
            <a:r>
              <a:rPr lang="en-GB" sz="2400" dirty="0" smtClean="0"/>
              <a:t>ADBI</a:t>
            </a:r>
            <a:endParaRPr lang="en-GB" sz="2400" dirty="0"/>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a:t>
            </a:r>
            <a:r>
              <a:rPr lang="nl-NL" dirty="0" smtClean="0"/>
              <a:t>2019						</a:t>
            </a:r>
            <a:fld id="{407AE282-BDD4-4E4B-B7D0-68ADBC602206}" type="slidenum">
              <a:rPr lang="nl-NL" smtClean="0"/>
              <a:t>7</a:t>
            </a:fld>
            <a:endParaRPr lang="nl-NL" dirty="0"/>
          </a:p>
        </p:txBody>
      </p:sp>
    </p:spTree>
    <p:extLst>
      <p:ext uri="{BB962C8B-B14F-4D97-AF65-F5344CB8AC3E}">
        <p14:creationId xmlns:p14="http://schemas.microsoft.com/office/powerpoint/2010/main" val="163977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488950"/>
            <a:ext cx="7741617" cy="838200"/>
          </a:xfrm>
        </p:spPr>
        <p:txBody>
          <a:bodyPr/>
          <a:lstStyle/>
          <a:p>
            <a:r>
              <a:rPr lang="en-GB" sz="2400" dirty="0"/>
              <a:t>4-1. President’s Report</a:t>
            </a:r>
            <a:br>
              <a:rPr lang="en-GB" sz="2400" dirty="0"/>
            </a:br>
            <a:r>
              <a:rPr lang="en-GB" sz="2400" dirty="0"/>
              <a:t>-International Liaison &amp;</a:t>
            </a:r>
            <a:r>
              <a:rPr lang="en-GB" altLang="ja-JP" sz="2400" dirty="0"/>
              <a:t>Out-Reach activities</a:t>
            </a:r>
            <a:endParaRPr lang="en-GB" sz="2400" dirty="0"/>
          </a:p>
        </p:txBody>
      </p:sp>
      <p:sp>
        <p:nvSpPr>
          <p:cNvPr id="3" name="Content Placeholder 2"/>
          <p:cNvSpPr>
            <a:spLocks noGrp="1"/>
          </p:cNvSpPr>
          <p:nvPr>
            <p:ph idx="1"/>
          </p:nvPr>
        </p:nvSpPr>
        <p:spPr>
          <a:xfrm>
            <a:off x="250825" y="1334800"/>
            <a:ext cx="8640763" cy="4974519"/>
          </a:xfrm>
        </p:spPr>
        <p:txBody>
          <a:bodyPr/>
          <a:lstStyle/>
          <a:p>
            <a:pPr lvl="1"/>
            <a:r>
              <a:rPr lang="en-GB" sz="2400" b="1" dirty="0"/>
              <a:t>UNFCCC - COP</a:t>
            </a:r>
          </a:p>
          <a:p>
            <a:pPr lvl="2"/>
            <a:r>
              <a:rPr lang="en-GB" altLang="ja-JP" sz="2400" dirty="0" smtClean="0">
                <a:solidFill>
                  <a:schemeClr val="accent6">
                    <a:lumMod val="75000"/>
                  </a:schemeClr>
                </a:solidFill>
              </a:rPr>
              <a:t>COP15</a:t>
            </a:r>
            <a:r>
              <a:rPr lang="en-GB" altLang="ja-JP" sz="2400" dirty="0" smtClean="0"/>
              <a:t>(2009 </a:t>
            </a:r>
            <a:r>
              <a:rPr lang="en-GB" altLang="ja-JP" sz="2400" dirty="0"/>
              <a:t>Copenhagen)-</a:t>
            </a:r>
            <a:r>
              <a:rPr lang="en-GB" altLang="ja-JP" sz="2400" dirty="0">
                <a:solidFill>
                  <a:schemeClr val="accent6">
                    <a:lumMod val="75000"/>
                  </a:schemeClr>
                </a:solidFill>
              </a:rPr>
              <a:t>COP24</a:t>
            </a:r>
            <a:r>
              <a:rPr lang="en-GB" altLang="ja-JP" sz="2400" dirty="0"/>
              <a:t>(2018 </a:t>
            </a:r>
            <a:r>
              <a:rPr lang="en-GB" altLang="ja-JP" sz="2400" dirty="0" smtClean="0"/>
              <a:t>Katowice</a:t>
            </a:r>
            <a:r>
              <a:rPr lang="en-GB" altLang="ja-JP" sz="2400" dirty="0"/>
              <a:t>, </a:t>
            </a:r>
            <a:r>
              <a:rPr lang="en-GB" altLang="ja-JP" sz="2400" dirty="0" smtClean="0"/>
              <a:t>Poland</a:t>
            </a:r>
            <a:r>
              <a:rPr lang="en-GB" altLang="ja-JP" sz="2400" dirty="0"/>
              <a:t>)</a:t>
            </a:r>
          </a:p>
          <a:p>
            <a:pPr lvl="2"/>
            <a:r>
              <a:rPr lang="en-GB" altLang="ja-JP" sz="2400" dirty="0">
                <a:solidFill>
                  <a:schemeClr val="accent6">
                    <a:lumMod val="75000"/>
                  </a:schemeClr>
                </a:solidFill>
              </a:rPr>
              <a:t>Transport Day</a:t>
            </a:r>
            <a:r>
              <a:rPr lang="en-GB" altLang="ja-JP" sz="2400" dirty="0"/>
              <a:t>: </a:t>
            </a:r>
            <a:r>
              <a:rPr lang="en-US" altLang="ja-JP" sz="2400" dirty="0" err="1"/>
              <a:t>SLoCat</a:t>
            </a:r>
            <a:r>
              <a:rPr lang="en-US" altLang="ja-JP" sz="2400" dirty="0"/>
              <a:t> [POM</a:t>
            </a:r>
            <a:r>
              <a:rPr lang="en-US" sz="2400" dirty="0"/>
              <a:t> Cornie </a:t>
            </a:r>
            <a:r>
              <a:rPr lang="en-US" sz="2400" dirty="0" err="1"/>
              <a:t>Huizenga</a:t>
            </a:r>
            <a:r>
              <a:rPr lang="en-US" sz="2400" dirty="0" err="1">
                <a:sym typeface="Wingdings"/>
              </a:rPr>
              <a:t>Holger</a:t>
            </a:r>
            <a:r>
              <a:rPr lang="en-US" sz="2400" dirty="0">
                <a:sym typeface="Wingdings"/>
              </a:rPr>
              <a:t> Dalkmann]</a:t>
            </a:r>
            <a:r>
              <a:rPr lang="en-US" sz="2400" dirty="0"/>
              <a:t> </a:t>
            </a:r>
            <a:endParaRPr lang="en-US" sz="2400" dirty="0" smtClean="0"/>
          </a:p>
          <a:p>
            <a:pPr marL="350838" lvl="2" indent="0">
              <a:buNone/>
            </a:pPr>
            <a:r>
              <a:rPr lang="en-US" sz="2400" dirty="0"/>
              <a:t> </a:t>
            </a:r>
            <a:r>
              <a:rPr lang="en-US" sz="2400" dirty="0" smtClean="0"/>
              <a:t> - </a:t>
            </a:r>
            <a:r>
              <a:rPr lang="en-GB" sz="2400" dirty="0">
                <a:solidFill>
                  <a:schemeClr val="accent6">
                    <a:lumMod val="75000"/>
                  </a:schemeClr>
                </a:solidFill>
              </a:rPr>
              <a:t>SIG F2 </a:t>
            </a:r>
            <a:r>
              <a:rPr lang="en-GB" sz="2400" dirty="0"/>
              <a:t>[Yoshi </a:t>
            </a:r>
            <a:r>
              <a:rPr lang="en-GB" sz="2400" dirty="0" err="1"/>
              <a:t>Hayashi</a:t>
            </a:r>
            <a:r>
              <a:rPr lang="en-GB" sz="2400" dirty="0" err="1">
                <a:sym typeface="Wingdings"/>
              </a:rPr>
              <a:t>Patrick</a:t>
            </a:r>
            <a:r>
              <a:rPr lang="en-GB" sz="2400" dirty="0">
                <a:sym typeface="Wingdings"/>
              </a:rPr>
              <a:t> Jochem]</a:t>
            </a:r>
            <a:endParaRPr lang="en-GB" sz="2400" dirty="0"/>
          </a:p>
          <a:p>
            <a:pPr lvl="1"/>
            <a:r>
              <a:rPr lang="en-GB" altLang="ja-JP" sz="2400" dirty="0"/>
              <a:t> </a:t>
            </a:r>
            <a:r>
              <a:rPr lang="en-GB" altLang="ja-JP" sz="2400" b="1" dirty="0"/>
              <a:t>OECD - ITF </a:t>
            </a:r>
            <a:r>
              <a:rPr lang="en-GB" altLang="ja-JP" sz="2400" dirty="0"/>
              <a:t>[POM: Steve </a:t>
            </a:r>
            <a:r>
              <a:rPr lang="en-GB" altLang="ja-JP" sz="2400" dirty="0" smtClean="0"/>
              <a:t>Perkins</a:t>
            </a:r>
            <a:r>
              <a:rPr lang="en-GB" altLang="ja-JP" sz="2400" dirty="0"/>
              <a:t>]</a:t>
            </a:r>
          </a:p>
          <a:p>
            <a:pPr lvl="2"/>
            <a:r>
              <a:rPr lang="en-GB" altLang="ja-JP" sz="2400" dirty="0">
                <a:solidFill>
                  <a:schemeClr val="accent6">
                    <a:lumMod val="75000"/>
                  </a:schemeClr>
                </a:solidFill>
              </a:rPr>
              <a:t>Research Day </a:t>
            </a:r>
          </a:p>
          <a:p>
            <a:pPr lvl="3"/>
            <a:r>
              <a:rPr lang="en-GB" altLang="ja-JP" sz="2400" dirty="0"/>
              <a:t>2017 Governing Smart Mobility  (SIG G1: Greg Marsden)</a:t>
            </a:r>
          </a:p>
          <a:p>
            <a:pPr lvl="3"/>
            <a:r>
              <a:rPr lang="en-GB" altLang="ja-JP" sz="2400" dirty="0"/>
              <a:t>2018 Safety&amp; Security (SIG C4: </a:t>
            </a:r>
            <a:r>
              <a:rPr lang="en-GB" altLang="ja-JP" sz="2400" dirty="0" smtClean="0"/>
              <a:t>Geetam </a:t>
            </a:r>
            <a:r>
              <a:rPr lang="en-GB" altLang="ja-JP" sz="2400" dirty="0"/>
              <a:t>Tiwari)</a:t>
            </a:r>
          </a:p>
          <a:p>
            <a:pPr lvl="3"/>
            <a:r>
              <a:rPr lang="en-GB" altLang="ja-JP" sz="2400" dirty="0"/>
              <a:t>2019 Connectivity (SIG B2: Lori </a:t>
            </a:r>
            <a:r>
              <a:rPr lang="en-GB" altLang="ja-JP" sz="2400" dirty="0" err="1"/>
              <a:t>Tavasszy</a:t>
            </a:r>
            <a:r>
              <a:rPr lang="en-GB" altLang="ja-JP" sz="2400" dirty="0"/>
              <a:t>)</a:t>
            </a:r>
          </a:p>
          <a:p>
            <a:pPr marL="0" indent="0">
              <a:buNone/>
            </a:pPr>
            <a:endParaRPr lang="en-GB" sz="1800" dirty="0"/>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a:t>
            </a:r>
            <a:r>
              <a:rPr lang="nl-NL" dirty="0" smtClean="0"/>
              <a:t>2019						</a:t>
            </a:r>
            <a:fld id="{CD697DE1-52CD-4A06-953A-086D2F3E8C9E}" type="slidenum">
              <a:rPr lang="nl-NL" smtClean="0"/>
              <a:t>8</a:t>
            </a:fld>
            <a:endParaRPr lang="nl-NL" dirty="0"/>
          </a:p>
        </p:txBody>
      </p:sp>
    </p:spTree>
    <p:extLst>
      <p:ext uri="{BB962C8B-B14F-4D97-AF65-F5344CB8AC3E}">
        <p14:creationId xmlns:p14="http://schemas.microsoft.com/office/powerpoint/2010/main" val="2977230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488950"/>
            <a:ext cx="7741617" cy="838200"/>
          </a:xfrm>
        </p:spPr>
        <p:txBody>
          <a:bodyPr/>
          <a:lstStyle/>
          <a:p>
            <a:r>
              <a:rPr lang="en-GB" sz="2400" dirty="0"/>
              <a:t>4-1. President’s Report</a:t>
            </a:r>
            <a:br>
              <a:rPr lang="en-GB" sz="2400" dirty="0"/>
            </a:br>
            <a:r>
              <a:rPr lang="en-GB" sz="2400" dirty="0"/>
              <a:t>-International Liaison &amp;</a:t>
            </a:r>
            <a:r>
              <a:rPr lang="en-GB" altLang="ja-JP" sz="2400" dirty="0"/>
              <a:t>Out-Reach activities</a:t>
            </a:r>
            <a:endParaRPr lang="en-GB" sz="2400" dirty="0"/>
          </a:p>
        </p:txBody>
      </p:sp>
      <p:sp>
        <p:nvSpPr>
          <p:cNvPr id="3" name="Content Placeholder 2"/>
          <p:cNvSpPr>
            <a:spLocks noGrp="1"/>
          </p:cNvSpPr>
          <p:nvPr>
            <p:ph idx="1"/>
          </p:nvPr>
        </p:nvSpPr>
        <p:spPr/>
        <p:txBody>
          <a:bodyPr/>
          <a:lstStyle/>
          <a:p>
            <a:pPr lvl="1"/>
            <a:r>
              <a:rPr lang="en-GB" sz="2400" b="1" dirty="0"/>
              <a:t>World Bank </a:t>
            </a:r>
            <a:r>
              <a:rPr lang="en-GB" sz="2400" dirty="0"/>
              <a:t>[POM: Jose-Luis Irigoyen]</a:t>
            </a:r>
          </a:p>
          <a:p>
            <a:pPr lvl="2"/>
            <a:r>
              <a:rPr lang="en-US" sz="2400" dirty="0"/>
              <a:t>Project “</a:t>
            </a:r>
            <a:r>
              <a:rPr lang="en-US" sz="2400" dirty="0">
                <a:solidFill>
                  <a:schemeClr val="accent6"/>
                </a:solidFill>
              </a:rPr>
              <a:t>S</a:t>
            </a:r>
            <a:r>
              <a:rPr lang="en-US" altLang="ja-JP" sz="2400" dirty="0">
                <a:solidFill>
                  <a:schemeClr val="accent6"/>
                </a:solidFill>
              </a:rPr>
              <a:t>ustainable mobility in African cities</a:t>
            </a:r>
            <a:r>
              <a:rPr lang="en-US" altLang="ja-JP" sz="2400" dirty="0"/>
              <a:t>” and “</a:t>
            </a:r>
            <a:r>
              <a:rPr lang="en-US" altLang="ja-JP" sz="2400" dirty="0">
                <a:solidFill>
                  <a:schemeClr val="accent6"/>
                </a:solidFill>
              </a:rPr>
              <a:t>Capacity building of African universities</a:t>
            </a:r>
            <a:r>
              <a:rPr lang="en-US" altLang="ja-JP" sz="2400" dirty="0"/>
              <a:t>”</a:t>
            </a:r>
            <a:r>
              <a:rPr lang="ja-JP" altLang="ja-JP" sz="2400" dirty="0"/>
              <a:t> </a:t>
            </a:r>
            <a:endParaRPr lang="en-GB" altLang="ja-JP" sz="2400" dirty="0" smtClean="0"/>
          </a:p>
          <a:p>
            <a:pPr marL="350838" lvl="2" indent="0">
              <a:buNone/>
            </a:pPr>
            <a:r>
              <a:rPr lang="en-GB" altLang="ja-JP" sz="2400" dirty="0"/>
              <a:t> </a:t>
            </a:r>
            <a:r>
              <a:rPr lang="en-US" altLang="ja-JP" sz="2400" dirty="0" smtClean="0"/>
              <a:t>[</a:t>
            </a:r>
            <a:r>
              <a:rPr lang="en-GB" altLang="ja-JP" sz="2400" dirty="0"/>
              <a:t>SIG H1: Shinya Hanaoka]</a:t>
            </a:r>
            <a:endParaRPr lang="en-US" altLang="ja-JP" sz="2400" dirty="0"/>
          </a:p>
          <a:p>
            <a:pPr lvl="1"/>
            <a:r>
              <a:rPr lang="en-GB" sz="2400" b="1" dirty="0"/>
              <a:t>Club of Rome (</a:t>
            </a:r>
            <a:r>
              <a:rPr lang="en-GB" sz="2400" b="1" dirty="0" err="1"/>
              <a:t>CoR</a:t>
            </a:r>
            <a:r>
              <a:rPr lang="en-GB" sz="2400" b="1" dirty="0"/>
              <a:t>)</a:t>
            </a:r>
          </a:p>
          <a:p>
            <a:pPr lvl="2"/>
            <a:r>
              <a:rPr lang="en-GB" sz="2400" dirty="0"/>
              <a:t>Presentation on “Urbanization and </a:t>
            </a:r>
            <a:r>
              <a:rPr lang="en-GB" sz="2400" dirty="0" smtClean="0"/>
              <a:t>motorisation </a:t>
            </a:r>
            <a:r>
              <a:rPr lang="en-GB" sz="2400" dirty="0"/>
              <a:t>nexus” at 50</a:t>
            </a:r>
            <a:r>
              <a:rPr lang="en-GB" sz="2400" baseline="30000" dirty="0"/>
              <a:t>th</a:t>
            </a:r>
            <a:r>
              <a:rPr lang="en-GB" sz="2400" dirty="0"/>
              <a:t> Anniversary in Rome, Oct </a:t>
            </a:r>
            <a:r>
              <a:rPr lang="en-GB" sz="2400" dirty="0" smtClean="0"/>
              <a:t>2018 </a:t>
            </a:r>
            <a:r>
              <a:rPr lang="en-GB" sz="2000" dirty="0"/>
              <a:t>[Yoshi Hayashi]</a:t>
            </a:r>
          </a:p>
          <a:p>
            <a:pPr lvl="1"/>
            <a:r>
              <a:rPr lang="en-GB" sz="2400" b="1" dirty="0"/>
              <a:t>CODATU, EASTS, </a:t>
            </a:r>
            <a:r>
              <a:rPr lang="en-GB" altLang="ja-JP" sz="2400" b="1" dirty="0"/>
              <a:t>TRB</a:t>
            </a:r>
            <a:r>
              <a:rPr lang="en-GB" sz="2400" b="1" dirty="0"/>
              <a:t>  </a:t>
            </a:r>
            <a:r>
              <a:rPr lang="en-GB" sz="2000" dirty="0"/>
              <a:t>[</a:t>
            </a:r>
            <a:r>
              <a:rPr lang="en-GB" sz="2000" dirty="0" err="1"/>
              <a:t>Kazu</a:t>
            </a:r>
            <a:r>
              <a:rPr lang="en-GB" sz="2000" dirty="0"/>
              <a:t> Miyamoto </a:t>
            </a:r>
            <a:r>
              <a:rPr lang="en-GB" sz="2000" dirty="0">
                <a:sym typeface="Wingdings"/>
              </a:rPr>
              <a:t> Varameth Vichiensan</a:t>
            </a:r>
            <a:r>
              <a:rPr lang="en-GB" sz="2000" dirty="0"/>
              <a:t>]</a:t>
            </a:r>
          </a:p>
          <a:p>
            <a:pPr lvl="2"/>
            <a:r>
              <a:rPr lang="en-GB" sz="2400" dirty="0"/>
              <a:t>WCTRS Special Sessions</a:t>
            </a:r>
          </a:p>
          <a:p>
            <a:pPr marL="0" indent="0">
              <a:buNone/>
            </a:pPr>
            <a:endParaRPr lang="en-GB" sz="1800" dirty="0"/>
          </a:p>
        </p:txBody>
      </p:sp>
      <p:sp>
        <p:nvSpPr>
          <p:cNvPr id="4" name="Footer Placeholder 3"/>
          <p:cNvSpPr>
            <a:spLocks noGrp="1"/>
          </p:cNvSpPr>
          <p:nvPr>
            <p:ph type="ftr" sz="quarter" idx="11"/>
          </p:nvPr>
        </p:nvSpPr>
        <p:spPr>
          <a:xfrm>
            <a:off x="250824" y="6437313"/>
            <a:ext cx="8640763" cy="231775"/>
          </a:xfrm>
        </p:spPr>
        <p:txBody>
          <a:bodyPr/>
          <a:lstStyle/>
          <a:p>
            <a:r>
              <a:rPr lang="nl-NL" dirty="0"/>
              <a:t>WCTRS General Assembly  -  Mumbai </a:t>
            </a:r>
            <a:r>
              <a:rPr lang="nl-NL" dirty="0" smtClean="0"/>
              <a:t>2019						</a:t>
            </a:r>
            <a:fld id="{5D46D56F-41C5-43AA-BB9E-8F3D878BC5E2}" type="slidenum">
              <a:rPr lang="nl-NL" smtClean="0"/>
              <a:t>9</a:t>
            </a:fld>
            <a:endParaRPr lang="nl-NL" dirty="0"/>
          </a:p>
        </p:txBody>
      </p:sp>
    </p:spTree>
    <p:extLst>
      <p:ext uri="{BB962C8B-B14F-4D97-AF65-F5344CB8AC3E}">
        <p14:creationId xmlns:p14="http://schemas.microsoft.com/office/powerpoint/2010/main" val="1980265733"/>
      </p:ext>
    </p:extLst>
  </p:cSld>
  <p:clrMapOvr>
    <a:masterClrMapping/>
  </p:clrMapOvr>
</p:sld>
</file>

<file path=ppt/theme/theme1.xml><?xml version="1.0" encoding="utf-8"?>
<a:theme xmlns:a="http://schemas.openxmlformats.org/drawingml/2006/main" name="FGVV_CorpID_v3_Folien">
  <a:themeElements>
    <a:clrScheme name="TUD Brief">
      <a:dk1>
        <a:srgbClr val="000000"/>
      </a:dk1>
      <a:lt1>
        <a:srgbClr val="FFFFFF"/>
      </a:lt1>
      <a:dk2>
        <a:srgbClr val="000000"/>
      </a:dk2>
      <a:lt2>
        <a:srgbClr val="B5B5B5"/>
      </a:lt2>
      <a:accent1>
        <a:srgbClr val="E6001A"/>
      </a:accent1>
      <a:accent2>
        <a:srgbClr val="F5A300"/>
      </a:accent2>
      <a:accent3>
        <a:srgbClr val="FDCA00"/>
      </a:accent3>
      <a:accent4>
        <a:srgbClr val="6A8B37"/>
      </a:accent4>
      <a:accent5>
        <a:srgbClr val="008877"/>
      </a:accent5>
      <a:accent6>
        <a:srgbClr val="0083CC"/>
      </a:accent6>
      <a:hlink>
        <a:srgbClr val="A60084"/>
      </a:hlink>
      <a:folHlink>
        <a:srgbClr val="004E8A"/>
      </a:folHlink>
    </a:clrScheme>
    <a:fontScheme name="powerpointvorlag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vorl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2462</TotalTime>
  <Words>2830</Words>
  <Application>Microsoft Office PowerPoint</Application>
  <PresentationFormat>On-screen Show (4:3)</PresentationFormat>
  <Paragraphs>635</Paragraphs>
  <Slides>54</Slides>
  <Notes>7</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54</vt:i4>
      </vt:variant>
    </vt:vector>
  </HeadingPairs>
  <TitlesOfParts>
    <vt:vector size="74" baseType="lpstr">
      <vt:lpstr>궁서체</vt:lpstr>
      <vt:lpstr>Malgun Gothic</vt:lpstr>
      <vt:lpstr>Malgun Gothic</vt:lpstr>
      <vt:lpstr>ＭＳ 明朝</vt:lpstr>
      <vt:lpstr>MS PGothic</vt:lpstr>
      <vt:lpstr>MS PGothic</vt:lpstr>
      <vt:lpstr>ＭＳ Ｐ明朝</vt:lpstr>
      <vt:lpstr>Arial</vt:lpstr>
      <vt:lpstr>Bitstream Charter</vt:lpstr>
      <vt:lpstr>Calibri</vt:lpstr>
      <vt:lpstr>Stafford</vt:lpstr>
      <vt:lpstr>Symbol</vt:lpstr>
      <vt:lpstr>times</vt:lpstr>
      <vt:lpstr>Times New Roman</vt:lpstr>
      <vt:lpstr>ver</vt:lpstr>
      <vt:lpstr>verda</vt:lpstr>
      <vt:lpstr>Verdana</vt:lpstr>
      <vt:lpstr>Verdana (본문)</vt:lpstr>
      <vt:lpstr>Wingdings</vt:lpstr>
      <vt:lpstr>FGVV_CorpID_v3_Folien</vt:lpstr>
      <vt:lpstr>WCTRS General Assembly</vt:lpstr>
      <vt:lpstr>Agenda</vt:lpstr>
      <vt:lpstr>Agenda</vt:lpstr>
      <vt:lpstr>1. Welcome – Professor Greg Marsden (Secretary General)</vt:lpstr>
      <vt:lpstr>2. Dupuit Prize</vt:lpstr>
      <vt:lpstr>3. Minutes of General Assembly 2016 (Shanghai)</vt:lpstr>
      <vt:lpstr>4-1. President’s Report - Promotion of Organisational Membership</vt:lpstr>
      <vt:lpstr>4-1. President’s Report -International Liaison &amp;Out-Reach activities</vt:lpstr>
      <vt:lpstr>4-1. President’s Report -International Liaison &amp;Out-Reach activities</vt:lpstr>
      <vt:lpstr>4-1. President’s Report - Scientific System Building (Summary)</vt:lpstr>
      <vt:lpstr>5. Chair of Scientific Committee – Innovations in Organisation</vt:lpstr>
      <vt:lpstr>6. Editor-in-Chief Report on Transport Policy – Professor Tae Oum</vt:lpstr>
      <vt:lpstr> 6.  TP Publication Statistics: 2018 (2016: 8 volumes, 151 papers, 1584 pages) </vt:lpstr>
      <vt:lpstr>6. TP CitesScores Jumped 2.36 (2015) 3.73 (2018)  (2013-17 docs published)</vt:lpstr>
      <vt:lpstr>6. Acceptance Rates: 2018 Processed Papers Submitted vs. SI-VSI Papers</vt:lpstr>
      <vt:lpstr>6. Submitted Articles by Region 2015 – 2019 (April)</vt:lpstr>
      <vt:lpstr>7. Editor-in-Chief Report on Case Studies in Transport Policy – Professor Rosario Macario </vt:lpstr>
      <vt:lpstr>7. Submitted Manuscripts and Editorial Outcomes</vt:lpstr>
      <vt:lpstr>7. Submitted Articles by Region &amp; Country</vt:lpstr>
      <vt:lpstr>7. Accepted Articles by Region and Country</vt:lpstr>
      <vt:lpstr>7. Top 10 Countries 2019 YTD: Submitted and Accepted Compared </vt:lpstr>
      <vt:lpstr>7. Average Editorial Speed for Accepted and Rejected Articles</vt:lpstr>
      <vt:lpstr>7. Impact Factor</vt:lpstr>
      <vt:lpstr>7. CiteScore</vt:lpstr>
      <vt:lpstr>7. Citations for All Articles </vt:lpstr>
      <vt:lpstr>7. Next steps</vt:lpstr>
      <vt:lpstr>8. Membership</vt:lpstr>
      <vt:lpstr>8. Finance</vt:lpstr>
      <vt:lpstr>5b. Financial Projections &amp; Test</vt:lpstr>
      <vt:lpstr>8. Audit Report – Antonio Musso</vt:lpstr>
      <vt:lpstr>8. Other Matters</vt:lpstr>
      <vt:lpstr>9. Nomination and Election of President</vt:lpstr>
      <vt:lpstr>10. Future Plans</vt:lpstr>
      <vt:lpstr>PowerPoint Presentation</vt:lpstr>
      <vt:lpstr>PowerPoint Presentation</vt:lpstr>
      <vt:lpstr>PowerPoint Presentation</vt:lpstr>
      <vt:lpstr>PowerPoint Presentation</vt:lpstr>
      <vt:lpstr>PowerPoint Presentation</vt:lpstr>
      <vt:lpstr>Nomination of WCTRS  New Steering Committee</vt:lpstr>
      <vt:lpstr>PowerPoint Presentation</vt:lpstr>
      <vt:lpstr>Scientific Matters</vt:lpstr>
      <vt:lpstr>16th WCTR Conference and Prizes </vt:lpstr>
      <vt:lpstr>Int’l Organizational Relations</vt:lpstr>
      <vt:lpstr>Education - STC members</vt:lpstr>
      <vt:lpstr>STC: New Initiatives</vt:lpstr>
      <vt:lpstr>Membership and Marketing</vt:lpstr>
      <vt:lpstr>Need for additional STC member appointments in 2019-2022</vt:lpstr>
      <vt:lpstr>Publicity  (Newsletter and Digital Marketing)</vt:lpstr>
      <vt:lpstr>PowerPoint Presentation</vt:lpstr>
      <vt:lpstr>Some examples of new initiative to undertake in 2019-2022</vt:lpstr>
      <vt:lpstr>  WCTRS Honorary Emeritus Members </vt:lpstr>
      <vt:lpstr>PowerPoint Presentation</vt:lpstr>
      <vt:lpstr>12. Fees and General Assembly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Titelseite Haupt-Überschrift</dc:title>
  <dc:creator>Frederik Rühl</dc:creator>
  <cp:lastModifiedBy>Jennie Stones</cp:lastModifiedBy>
  <cp:revision>1613</cp:revision>
  <cp:lastPrinted>2016-06-30T15:11:06Z</cp:lastPrinted>
  <dcterms:created xsi:type="dcterms:W3CDTF">2011-08-17T06:45:13Z</dcterms:created>
  <dcterms:modified xsi:type="dcterms:W3CDTF">2019-05-28T10:56:52Z</dcterms:modified>
</cp:coreProperties>
</file>